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7" r:id="rId11"/>
    <p:sldId id="268" r:id="rId12"/>
    <p:sldId id="269" r:id="rId13"/>
    <p:sldId id="270" r:id="rId14"/>
    <p:sldId id="271" r:id="rId15"/>
    <p:sldId id="272" r:id="rId16"/>
    <p:sldId id="266" r:id="rId17"/>
    <p:sldId id="273" r:id="rId18"/>
    <p:sldId id="275" r:id="rId19"/>
    <p:sldId id="276" r:id="rId20"/>
    <p:sldId id="277" r:id="rId21"/>
    <p:sldId id="278" r:id="rId22"/>
    <p:sldId id="279" r:id="rId23"/>
    <p:sldId id="274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65" r:id="rId33"/>
    <p:sldId id="288" r:id="rId34"/>
    <p:sldId id="289" r:id="rId35"/>
    <p:sldId id="290" r:id="rId36"/>
    <p:sldId id="292" r:id="rId37"/>
    <p:sldId id="294" r:id="rId38"/>
    <p:sldId id="295" r:id="rId39"/>
    <p:sldId id="293" r:id="rId40"/>
    <p:sldId id="296" r:id="rId41"/>
    <p:sldId id="297" r:id="rId42"/>
    <p:sldId id="298" r:id="rId43"/>
    <p:sldId id="299" r:id="rId44"/>
    <p:sldId id="303" r:id="rId45"/>
    <p:sldId id="302" r:id="rId46"/>
    <p:sldId id="301" r:id="rId47"/>
    <p:sldId id="304" r:id="rId48"/>
    <p:sldId id="305" r:id="rId49"/>
    <p:sldId id="300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20" r:id="rId63"/>
    <p:sldId id="321" r:id="rId64"/>
    <p:sldId id="322" r:id="rId65"/>
    <p:sldId id="319" r:id="rId66"/>
    <p:sldId id="318" r:id="rId67"/>
    <p:sldId id="323" r:id="rId68"/>
    <p:sldId id="324" r:id="rId69"/>
    <p:sldId id="325" r:id="rId70"/>
    <p:sldId id="326" r:id="rId71"/>
    <p:sldId id="327" r:id="rId72"/>
    <p:sldId id="331" r:id="rId73"/>
    <p:sldId id="332" r:id="rId74"/>
    <p:sldId id="330" r:id="rId75"/>
    <p:sldId id="328" r:id="rId76"/>
    <p:sldId id="334" r:id="rId77"/>
    <p:sldId id="335" r:id="rId78"/>
    <p:sldId id="336" r:id="rId79"/>
    <p:sldId id="333" r:id="rId80"/>
    <p:sldId id="337" r:id="rId81"/>
    <p:sldId id="339" r:id="rId82"/>
    <p:sldId id="338" r:id="rId83"/>
    <p:sldId id="341" r:id="rId84"/>
    <p:sldId id="340" r:id="rId85"/>
    <p:sldId id="342" r:id="rId86"/>
    <p:sldId id="345" r:id="rId87"/>
    <p:sldId id="344" r:id="rId88"/>
    <p:sldId id="343" r:id="rId89"/>
    <p:sldId id="346" r:id="rId90"/>
    <p:sldId id="347" r:id="rId91"/>
    <p:sldId id="348" r:id="rId92"/>
    <p:sldId id="349" r:id="rId93"/>
    <p:sldId id="350" r:id="rId94"/>
    <p:sldId id="352" r:id="rId95"/>
    <p:sldId id="351" r:id="rId96"/>
    <p:sldId id="354" r:id="rId97"/>
    <p:sldId id="353" r:id="rId98"/>
    <p:sldId id="356" r:id="rId99"/>
    <p:sldId id="355" r:id="rId100"/>
    <p:sldId id="359" r:id="rId101"/>
    <p:sldId id="358" r:id="rId102"/>
    <p:sldId id="360" r:id="rId103"/>
    <p:sldId id="357" r:id="rId104"/>
    <p:sldId id="361" r:id="rId105"/>
    <p:sldId id="362" r:id="rId106"/>
    <p:sldId id="364" r:id="rId107"/>
    <p:sldId id="363" r:id="rId108"/>
    <p:sldId id="366" r:id="rId109"/>
    <p:sldId id="365" r:id="rId110"/>
    <p:sldId id="368" r:id="rId111"/>
    <p:sldId id="367" r:id="rId112"/>
    <p:sldId id="370" r:id="rId113"/>
    <p:sldId id="369" r:id="rId114"/>
    <p:sldId id="371" r:id="rId115"/>
    <p:sldId id="374" r:id="rId116"/>
    <p:sldId id="373" r:id="rId117"/>
    <p:sldId id="372" r:id="rId1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527"/>
    <p:restoredTop sz="94658"/>
  </p:normalViewPr>
  <p:slideViewPr>
    <p:cSldViewPr snapToGrid="0">
      <p:cViewPr varScale="1">
        <p:scale>
          <a:sx n="110" d="100"/>
          <a:sy n="110" d="100"/>
        </p:scale>
        <p:origin x="176" y="26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presProps" Target="presProps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theme" Target="theme/theme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3D195C-4074-93A2-DB64-18F41CFD81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1C74AB1-5CFD-9209-1102-B25F26E464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E79713-ED13-4FD3-15A5-4AD61F3B22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94F21-7FD3-694D-9CE6-C744DDB19D39}" type="datetimeFigureOut">
              <a:rPr lang="en-US" smtClean="0"/>
              <a:t>2/3/24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52FFEB-936E-A5D9-6714-7748F83DC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9CE6EB-F566-8BF3-583C-812587E1B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CD764E-DB57-7340-AD02-A73603AAEF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0127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366BF-8102-F8F0-4CAF-5196AFA96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435A17-C02C-1502-F3D3-8328E31A1B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D8F642-4F58-7E16-CC9C-E617C28727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94F21-7FD3-694D-9CE6-C744DDB19D39}" type="datetimeFigureOut">
              <a:rPr lang="en-US" smtClean="0"/>
              <a:t>2/3/24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042C07-5DB1-F9ED-6592-0D21E309CD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45D4F7-A897-3841-4562-88CA4B131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CD764E-DB57-7340-AD02-A73603AAEF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7929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90949D9-2656-2A1A-52FD-DD67D015375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1913ED-F601-D802-1285-CE618400CF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17F013-632B-A5D0-703B-B28CA367A5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94F21-7FD3-694D-9CE6-C744DDB19D39}" type="datetimeFigureOut">
              <a:rPr lang="en-US" smtClean="0"/>
              <a:t>2/3/24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ACAF22-C32B-7A4A-6AFF-FED0A0DD89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405D49-DBDE-3CEB-9E21-B398191D0B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CD764E-DB57-7340-AD02-A73603AAEF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4255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5BB4D-5D91-D7AC-C39D-C389D255F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0B5F51-A569-97B4-CC37-5170EF77D9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902786-2ED5-D3BD-A870-4B6CD9A40B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94F21-7FD3-694D-9CE6-C744DDB19D39}" type="datetimeFigureOut">
              <a:rPr lang="en-US" smtClean="0"/>
              <a:t>2/3/24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B35599-6C44-886B-EFA9-410822EE60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6D0CEE-9B6B-49C0-914D-A5BD3E29B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CD764E-DB57-7340-AD02-A73603AAEF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6099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D0856-A699-1934-170C-08F82BAF19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0F3119-25BB-0628-0C9F-05195BDD62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DC7E3A-80E7-4664-D866-19B6D00CF1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94F21-7FD3-694D-9CE6-C744DDB19D39}" type="datetimeFigureOut">
              <a:rPr lang="en-US" smtClean="0"/>
              <a:t>2/3/24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B18E1B-229B-314F-C555-68AED10CAA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84522E-057D-1E65-A0B5-4BF42F1BDE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CD764E-DB57-7340-AD02-A73603AAEF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0511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1CA755-65F8-2707-0D84-93C69EB26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37FE3D-15FF-05DA-2C3E-63EE61E6A1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9F1386-8792-A1A9-0604-BC7B1FC863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BBC463-8E92-F77E-BDA6-23F0B3F306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94F21-7FD3-694D-9CE6-C744DDB19D39}" type="datetimeFigureOut">
              <a:rPr lang="en-US" smtClean="0"/>
              <a:t>2/3/24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643C47-791B-A094-F2DD-EFF48D17D1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F37DFF-C238-244F-3FC2-FCEC5CBB19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CD764E-DB57-7340-AD02-A73603AAEF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00578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354663-4168-9338-53E5-11DCEC1FC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24AD7E-46E1-ABFA-39B4-B963560A64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EB1A0A-1FCA-1446-97A9-EA60CFCAA0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8681C37-0791-CFE3-2CBD-493430CF7C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266ADA8-DBAD-EFE0-9511-9956FBC95D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369143-E758-A28D-9762-0EF2656AE8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94F21-7FD3-694D-9CE6-C744DDB19D39}" type="datetimeFigureOut">
              <a:rPr lang="en-US" smtClean="0"/>
              <a:t>2/3/24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891C506-FE53-4372-0486-3925888AF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B600A49-B5AF-FD2A-2D45-928F88CB4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CD764E-DB57-7340-AD02-A73603AAEF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0922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FF86E1-8B8D-965B-7C10-92C29F219D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D6C6737-4CA0-15B0-E834-2063BC4357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94F21-7FD3-694D-9CE6-C744DDB19D39}" type="datetimeFigureOut">
              <a:rPr lang="en-US" smtClean="0"/>
              <a:t>2/3/24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B39A05-A2E3-0E44-CDE8-722517D828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868859-FEDA-7F9E-3009-1E054774AF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CD764E-DB57-7340-AD02-A73603AAEF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5434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9379481-2549-EF5C-0DC4-713A035458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94F21-7FD3-694D-9CE6-C744DDB19D39}" type="datetimeFigureOut">
              <a:rPr lang="en-US" smtClean="0"/>
              <a:t>2/3/24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CFBEEC7-55DE-05D4-E239-8F8DA8A948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779B06-67E2-07BF-0156-A76DE1892B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CD764E-DB57-7340-AD02-A73603AAEF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0937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BAFC7-3B4F-49A1-E4FC-CA17427277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AE00D5-5A07-9489-D802-D168E4E10C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E22E5A-EB9C-259A-9890-08FFD0A9B9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796906-DB61-DBBF-D280-A0F05B323E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94F21-7FD3-694D-9CE6-C744DDB19D39}" type="datetimeFigureOut">
              <a:rPr lang="en-US" smtClean="0"/>
              <a:t>2/3/24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30AF99-A610-FD90-5E16-510639EF35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F02D98-2BCE-8441-D393-6BEC47698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CD764E-DB57-7340-AD02-A73603AAEF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7812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D3CFDD-D0F3-CF1F-87F3-F652B00320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105113E-5BF7-6175-DC1B-3639EC3DB67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364723-2411-1326-B007-EA615C0E05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693EE5-2826-69DF-EF41-CB8AC1BA5E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94F21-7FD3-694D-9CE6-C744DDB19D39}" type="datetimeFigureOut">
              <a:rPr lang="en-US" smtClean="0"/>
              <a:t>2/3/24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EE1E6E-D983-F8A7-8583-BCCF941890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2C841B-5035-5DE5-55CC-F6A2D1C6B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CD764E-DB57-7340-AD02-A73603AAEF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0135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E500133-EE1C-EE03-FEB3-7399D5AAA7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336810-8FF1-7ADB-78BD-FD2AE33FE9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B1CE75-6D24-92E7-396A-B3BE5FEA096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F94F21-7FD3-694D-9CE6-C744DDB19D39}" type="datetimeFigureOut">
              <a:rPr lang="en-US" smtClean="0"/>
              <a:t>2/3/24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E3ACC9-C085-4BEB-0D9E-E70577A26E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4CCA7E-489C-F62E-153C-3676FA0252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CD764E-DB57-7340-AD02-A73603AAEF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1425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920A57-6CBD-6037-59F5-96B623ED7AD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Social Network Analysis</a:t>
            </a:r>
            <a:br>
              <a:rPr lang="en-US" dirty="0"/>
            </a:br>
            <a:r>
              <a:rPr lang="en-US" dirty="0"/>
              <a:t>IS 324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D363BB4-CA7C-C2A4-1E85-E818F69505E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February 6, 2024</a:t>
            </a:r>
          </a:p>
          <a:p>
            <a:r>
              <a:rPr lang="en-US" dirty="0" err="1"/>
              <a:t>Jaihyun</a:t>
            </a:r>
            <a:r>
              <a:rPr lang="en-US" dirty="0"/>
              <a:t> Park</a:t>
            </a:r>
          </a:p>
        </p:txBody>
      </p:sp>
    </p:spTree>
    <p:extLst>
      <p:ext uri="{BB962C8B-B14F-4D97-AF65-F5344CB8AC3E}">
        <p14:creationId xmlns:p14="http://schemas.microsoft.com/office/powerpoint/2010/main" val="12017104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CCC432-C496-2768-93AB-84188070D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 Pandas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77115F56-E9E3-54D5-FC6C-F218D85659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40502" y="1825625"/>
            <a:ext cx="4910995" cy="4351338"/>
          </a:xfrm>
        </p:spPr>
      </p:pic>
    </p:spTree>
    <p:extLst>
      <p:ext uri="{BB962C8B-B14F-4D97-AF65-F5344CB8AC3E}">
        <p14:creationId xmlns:p14="http://schemas.microsoft.com/office/powerpoint/2010/main" val="338778670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C7037-58DD-A0AC-A534-7218A7ED4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RegEx</a:t>
            </a:r>
            <a:endParaRPr lang="en-US" dirty="0"/>
          </a:p>
        </p:txBody>
      </p:sp>
      <p:pic>
        <p:nvPicPr>
          <p:cNvPr id="5" name="Content Placeholder 4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99639F0F-567B-5ED7-D157-CEE75CDAB7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30450" y="2921794"/>
            <a:ext cx="7531100" cy="2159000"/>
          </a:xfrm>
        </p:spPr>
      </p:pic>
    </p:spTree>
    <p:extLst>
      <p:ext uri="{BB962C8B-B14F-4D97-AF65-F5344CB8AC3E}">
        <p14:creationId xmlns:p14="http://schemas.microsoft.com/office/powerpoint/2010/main" val="389811335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EDF8F-8810-BB1A-8624-6727711BE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RegEx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ADEEF2-CAE1-93EC-A17C-AF068C9847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490977"/>
            <a:ext cx="10515600" cy="200189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search() only finds the first match of a pattern in a string.</a:t>
            </a:r>
          </a:p>
          <a:p>
            <a:pPr marL="0" indent="0">
              <a:buNone/>
            </a:pPr>
            <a:r>
              <a:rPr lang="en-US" dirty="0"/>
              <a:t>So, @</a:t>
            </a:r>
            <a:r>
              <a:rPr lang="en-US" dirty="0" err="1"/>
              <a:t>socialmedia</a:t>
            </a:r>
            <a:r>
              <a:rPr lang="en-US" dirty="0"/>
              <a:t> is not returned.</a:t>
            </a:r>
          </a:p>
        </p:txBody>
      </p:sp>
      <p:pic>
        <p:nvPicPr>
          <p:cNvPr id="4" name="Content Placeholder 4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CA1B86BA-FD38-DB4D-AAC8-B81331350E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42294"/>
            <a:ext cx="7531100" cy="2159000"/>
          </a:xfrm>
          <a:prstGeom prst="rect">
            <a:avLst/>
          </a:prstGeom>
        </p:spPr>
      </p:pic>
      <p:pic>
        <p:nvPicPr>
          <p:cNvPr id="6" name="Picture 5" descr="A close-up of a computer screen&#10;&#10;Description automatically generated">
            <a:extLst>
              <a:ext uri="{FF2B5EF4-FFF2-40B4-BE49-F238E27FC236}">
                <a16:creationId xmlns:a16="http://schemas.microsoft.com/office/drawing/2014/main" id="{A4A5FB88-ED6F-0909-1F0F-89E24232FC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5606327"/>
            <a:ext cx="4940300" cy="10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58973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4BF6DA-71B4-035B-F1BD-9B37339A25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RegEx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577F49D-70F3-D990-0388-83547A5A8A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759556"/>
            <a:ext cx="10515600" cy="483475"/>
          </a:xfrm>
        </p:spPr>
      </p:pic>
    </p:spTree>
    <p:extLst>
      <p:ext uri="{BB962C8B-B14F-4D97-AF65-F5344CB8AC3E}">
        <p14:creationId xmlns:p14="http://schemas.microsoft.com/office/powerpoint/2010/main" val="305315380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2AF615-5138-5047-BFAC-1E8853E86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RegEx</a:t>
            </a:r>
            <a:endParaRPr lang="en-US" dirty="0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D70C62C7-710A-95F9-885C-FE69E48049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33550" y="3036094"/>
            <a:ext cx="8724900" cy="1930400"/>
          </a:xfrm>
        </p:spPr>
      </p:pic>
    </p:spTree>
    <p:extLst>
      <p:ext uri="{BB962C8B-B14F-4D97-AF65-F5344CB8AC3E}">
        <p14:creationId xmlns:p14="http://schemas.microsoft.com/office/powerpoint/2010/main" val="246947440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F31B28-E0F5-B538-CF2E-C9701DC82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RegEx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5EC4A77-2FE3-D15E-1243-6735A136AE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7175" y="2345758"/>
            <a:ext cx="9137650" cy="2706898"/>
          </a:xfrm>
        </p:spPr>
      </p:pic>
    </p:spTree>
    <p:extLst>
      <p:ext uri="{BB962C8B-B14F-4D97-AF65-F5344CB8AC3E}">
        <p14:creationId xmlns:p14="http://schemas.microsoft.com/office/powerpoint/2010/main" val="372625111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ADCF9-D66D-F5EB-5112-41B4E6694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RegEx</a:t>
            </a:r>
            <a:endParaRPr lang="en-US" dirty="0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B19E37EC-0103-825A-3372-2255D665C6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44650" y="2235994"/>
            <a:ext cx="8902700" cy="3530600"/>
          </a:xfrm>
        </p:spPr>
      </p:pic>
    </p:spTree>
    <p:extLst>
      <p:ext uri="{BB962C8B-B14F-4D97-AF65-F5344CB8AC3E}">
        <p14:creationId xmlns:p14="http://schemas.microsoft.com/office/powerpoint/2010/main" val="415995354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D8CBF-93DE-1188-0122-09D358E59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RegEx</a:t>
            </a:r>
            <a:endParaRPr lang="en-US" dirty="0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C6A8BBDA-78D0-AFF9-8E84-A7A05B14AD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06600" y="2705894"/>
            <a:ext cx="8178800" cy="2590800"/>
          </a:xfrm>
        </p:spPr>
      </p:pic>
    </p:spTree>
    <p:extLst>
      <p:ext uri="{BB962C8B-B14F-4D97-AF65-F5344CB8AC3E}">
        <p14:creationId xmlns:p14="http://schemas.microsoft.com/office/powerpoint/2010/main" val="80440496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CE6AA-1812-6BAD-8693-4E6FF036F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RegEx</a:t>
            </a:r>
            <a:endParaRPr lang="en-US" dirty="0"/>
          </a:p>
        </p:txBody>
      </p:sp>
      <p:pic>
        <p:nvPicPr>
          <p:cNvPr id="5" name="Content Placeholder 4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4B362E62-D103-A12B-5268-610EE05025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11400" y="3251994"/>
            <a:ext cx="7569200" cy="1498600"/>
          </a:xfrm>
        </p:spPr>
      </p:pic>
    </p:spTree>
    <p:extLst>
      <p:ext uri="{BB962C8B-B14F-4D97-AF65-F5344CB8AC3E}">
        <p14:creationId xmlns:p14="http://schemas.microsoft.com/office/powerpoint/2010/main" val="266381942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AC4BE6-D2B6-0FCF-CFD5-B38002AC3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RegEx</a:t>
            </a:r>
            <a:endParaRPr lang="en-US" dirty="0"/>
          </a:p>
        </p:txBody>
      </p:sp>
      <p:pic>
        <p:nvPicPr>
          <p:cNvPr id="5" name="Content Placeholder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5492CD4C-911F-458D-14B1-D08B4C2405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08150" y="2705894"/>
            <a:ext cx="8775700" cy="2590800"/>
          </a:xfrm>
        </p:spPr>
      </p:pic>
    </p:spTree>
    <p:extLst>
      <p:ext uri="{BB962C8B-B14F-4D97-AF65-F5344CB8AC3E}">
        <p14:creationId xmlns:p14="http://schemas.microsoft.com/office/powerpoint/2010/main" val="866289193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D26D3-25A4-87FD-D21A-C9EC0A6F6E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RegEx</a:t>
            </a:r>
            <a:endParaRPr lang="en-US" dirty="0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DB96FD5F-0AA6-78F3-AA4F-6EE1A502BE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74850" y="2674144"/>
            <a:ext cx="8242300" cy="2654300"/>
          </a:xfrm>
        </p:spPr>
      </p:pic>
    </p:spTree>
    <p:extLst>
      <p:ext uri="{BB962C8B-B14F-4D97-AF65-F5344CB8AC3E}">
        <p14:creationId xmlns:p14="http://schemas.microsoft.com/office/powerpoint/2010/main" val="20882953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CF2C0-4598-0F17-0718-B9C924CF9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 Pandas</a:t>
            </a:r>
          </a:p>
        </p:txBody>
      </p:sp>
      <p:pic>
        <p:nvPicPr>
          <p:cNvPr id="9" name="Content Placeholder 8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7C91734E-A011-0A15-D980-CDFA44AB41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308612"/>
            <a:ext cx="10515600" cy="3385364"/>
          </a:xfrm>
        </p:spPr>
      </p:pic>
    </p:spTree>
    <p:extLst>
      <p:ext uri="{BB962C8B-B14F-4D97-AF65-F5344CB8AC3E}">
        <p14:creationId xmlns:p14="http://schemas.microsoft.com/office/powerpoint/2010/main" val="4091845745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3D6FA-A70A-653B-D4E6-4AE59773A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RegEx</a:t>
            </a:r>
            <a:endParaRPr lang="en-US" dirty="0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51441183-D7F7-6568-8F98-C8F4210D2B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74900" y="3213894"/>
            <a:ext cx="7442200" cy="1574800"/>
          </a:xfrm>
        </p:spPr>
      </p:pic>
    </p:spTree>
    <p:extLst>
      <p:ext uri="{BB962C8B-B14F-4D97-AF65-F5344CB8AC3E}">
        <p14:creationId xmlns:p14="http://schemas.microsoft.com/office/powerpoint/2010/main" val="3939504437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211D2-612B-1467-B708-729D24028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RegEx</a:t>
            </a:r>
            <a:endParaRPr lang="en-US" dirty="0"/>
          </a:p>
        </p:txBody>
      </p:sp>
      <p:pic>
        <p:nvPicPr>
          <p:cNvPr id="5" name="Content Placeholder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C283FE92-A289-9A71-1045-E68E810A72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89100" y="2699544"/>
            <a:ext cx="8813800" cy="2603500"/>
          </a:xfrm>
        </p:spPr>
      </p:pic>
    </p:spTree>
    <p:extLst>
      <p:ext uri="{BB962C8B-B14F-4D97-AF65-F5344CB8AC3E}">
        <p14:creationId xmlns:p14="http://schemas.microsoft.com/office/powerpoint/2010/main" val="1152267653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81BEF0-5F48-E58B-BC26-652DF82EB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 in Pandas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96D41193-C1CE-4BED-DA59-2DDA985566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14579" y="1825625"/>
            <a:ext cx="6562841" cy="4351338"/>
          </a:xfrm>
        </p:spPr>
      </p:pic>
    </p:spTree>
    <p:extLst>
      <p:ext uri="{BB962C8B-B14F-4D97-AF65-F5344CB8AC3E}">
        <p14:creationId xmlns:p14="http://schemas.microsoft.com/office/powerpoint/2010/main" val="322940236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521535-564C-641A-4615-59BA8586F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str.contains</a:t>
            </a:r>
            <a:r>
              <a:rPr lang="en-US" dirty="0"/>
              <a:t>()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8CB961A0-1670-2761-EA7E-FF9F4108D3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06750" y="3036094"/>
            <a:ext cx="5778500" cy="1930400"/>
          </a:xfrm>
        </p:spPr>
      </p:pic>
    </p:spTree>
    <p:extLst>
      <p:ext uri="{BB962C8B-B14F-4D97-AF65-F5344CB8AC3E}">
        <p14:creationId xmlns:p14="http://schemas.microsoft.com/office/powerpoint/2010/main" val="2032862196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29C10-5870-0895-F6CE-C7B3514B0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str.replace</a:t>
            </a:r>
            <a:r>
              <a:rPr lang="en-US" dirty="0"/>
              <a:t>()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22F0745-A47D-2D51-8316-3E0A6828F3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524163"/>
            <a:ext cx="10515600" cy="954262"/>
          </a:xfrm>
        </p:spPr>
      </p:pic>
    </p:spTree>
    <p:extLst>
      <p:ext uri="{BB962C8B-B14F-4D97-AF65-F5344CB8AC3E}">
        <p14:creationId xmlns:p14="http://schemas.microsoft.com/office/powerpoint/2010/main" val="3597239147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12A376-A367-1D54-EBC7-6D04FD363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str.replace</a:t>
            </a:r>
            <a:r>
              <a:rPr lang="en-US" dirty="0"/>
              <a:t>()</a:t>
            </a:r>
          </a:p>
        </p:txBody>
      </p:sp>
      <p:pic>
        <p:nvPicPr>
          <p:cNvPr id="5" name="Content Placeholder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2292064D-B7FB-61B5-BEF3-A464D9711A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51000" y="2686844"/>
            <a:ext cx="8890000" cy="2628900"/>
          </a:xfrm>
        </p:spPr>
      </p:pic>
    </p:spTree>
    <p:extLst>
      <p:ext uri="{BB962C8B-B14F-4D97-AF65-F5344CB8AC3E}">
        <p14:creationId xmlns:p14="http://schemas.microsoft.com/office/powerpoint/2010/main" val="554370896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445F57-CBB4-B0D8-E838-CA052805E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str.findall</a:t>
            </a:r>
            <a:r>
              <a:rPr lang="en-US" dirty="0"/>
              <a:t>()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C8B3CB1F-3061-A435-9E83-522C1F70A7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00300" y="3353594"/>
            <a:ext cx="7391400" cy="1295400"/>
          </a:xfrm>
        </p:spPr>
      </p:pic>
    </p:spTree>
    <p:extLst>
      <p:ext uri="{BB962C8B-B14F-4D97-AF65-F5344CB8AC3E}">
        <p14:creationId xmlns:p14="http://schemas.microsoft.com/office/powerpoint/2010/main" val="1169768523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1C829B-813E-648D-1114-7675BDF4A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str.findall</a:t>
            </a:r>
            <a:r>
              <a:rPr lang="en-US" dirty="0"/>
              <a:t>() and </a:t>
            </a:r>
            <a:r>
              <a:rPr lang="en-US" dirty="0" err="1"/>
              <a:t>re.findall</a:t>
            </a:r>
            <a:r>
              <a:rPr lang="en-US" dirty="0"/>
              <a:t>()</a:t>
            </a:r>
          </a:p>
        </p:txBody>
      </p:sp>
      <p:pic>
        <p:nvPicPr>
          <p:cNvPr id="9" name="Content Placeholder 8" descr="A screenshot of a computer&#10;&#10;Description automatically generated">
            <a:extLst>
              <a:ext uri="{FF2B5EF4-FFF2-40B4-BE49-F238E27FC236}">
                <a16:creationId xmlns:a16="http://schemas.microsoft.com/office/drawing/2014/main" id="{EFD8FB4C-7F8A-010B-0DE4-65CFFA04E0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99395" y="3106828"/>
            <a:ext cx="3759200" cy="2946400"/>
          </a:xfrm>
        </p:spPr>
      </p:pic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928EC0C5-90A8-7A1C-677D-F31C04CB9B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3407" y="3106828"/>
            <a:ext cx="3461690" cy="2946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546D0EC-3A73-F55E-385C-CF174147AB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9395" y="2113504"/>
            <a:ext cx="9077901" cy="467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0156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35259D-852B-EC09-3C6D-ADDD90594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 Pandas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38C62DC-520E-5E0B-EAD5-2AD32CE3DA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532827"/>
            <a:ext cx="10515600" cy="936934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B6CFACE-4FD2-3471-DC5A-B10BCA6655DA}"/>
              </a:ext>
            </a:extLst>
          </p:cNvPr>
          <p:cNvSpPr txBox="1"/>
          <p:nvPr/>
        </p:nvSpPr>
        <p:spPr>
          <a:xfrm>
            <a:off x="5067946" y="2886496"/>
            <a:ext cx="52813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second way to subset the data is </a:t>
            </a:r>
            <a:br>
              <a:rPr lang="en-US" dirty="0"/>
            </a:br>
            <a:r>
              <a:rPr lang="en-US" dirty="0"/>
              <a:t>to use the list of column names and put it in a bracket.</a:t>
            </a:r>
          </a:p>
        </p:txBody>
      </p:sp>
    </p:spTree>
    <p:extLst>
      <p:ext uri="{BB962C8B-B14F-4D97-AF65-F5344CB8AC3E}">
        <p14:creationId xmlns:p14="http://schemas.microsoft.com/office/powerpoint/2010/main" val="7304983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62A6D1-04F5-DBD3-5234-0AB57034A7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 Pandas</a:t>
            </a:r>
          </a:p>
        </p:txBody>
      </p:sp>
      <p:pic>
        <p:nvPicPr>
          <p:cNvPr id="5" name="Content Placeholder 4" descr="A close up of a screen&#10;&#10;Description automatically generated">
            <a:extLst>
              <a:ext uri="{FF2B5EF4-FFF2-40B4-BE49-F238E27FC236}">
                <a16:creationId xmlns:a16="http://schemas.microsoft.com/office/drawing/2014/main" id="{B6866D90-1BEC-85BE-9AB6-B56A1542E6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348430"/>
            <a:ext cx="10515600" cy="1305728"/>
          </a:xfrm>
        </p:spPr>
      </p:pic>
    </p:spTree>
    <p:extLst>
      <p:ext uri="{BB962C8B-B14F-4D97-AF65-F5344CB8AC3E}">
        <p14:creationId xmlns:p14="http://schemas.microsoft.com/office/powerpoint/2010/main" val="3971868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465C72-78F1-7CD6-7622-8860DF2F9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 Pandas</a:t>
            </a:r>
          </a:p>
        </p:txBody>
      </p:sp>
      <p:pic>
        <p:nvPicPr>
          <p:cNvPr id="5" name="Content Placeholder 4" descr="A screenshot of a phone&#10;&#10;Description automatically generated">
            <a:extLst>
              <a:ext uri="{FF2B5EF4-FFF2-40B4-BE49-F238E27FC236}">
                <a16:creationId xmlns:a16="http://schemas.microsoft.com/office/drawing/2014/main" id="{845297B5-B555-A6E0-9FBD-F488241311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143390"/>
            <a:ext cx="10515600" cy="1715808"/>
          </a:xfrm>
        </p:spPr>
      </p:pic>
    </p:spTree>
    <p:extLst>
      <p:ext uri="{BB962C8B-B14F-4D97-AF65-F5344CB8AC3E}">
        <p14:creationId xmlns:p14="http://schemas.microsoft.com/office/powerpoint/2010/main" val="36389585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AE743C-BA60-4FD3-1B04-F4E16EFF5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 Pandas</a:t>
            </a:r>
          </a:p>
        </p:txBody>
      </p:sp>
      <p:pic>
        <p:nvPicPr>
          <p:cNvPr id="5" name="Content Placeholder 4" descr="A close up of a message&#10;&#10;Description automatically generated">
            <a:extLst>
              <a:ext uri="{FF2B5EF4-FFF2-40B4-BE49-F238E27FC236}">
                <a16:creationId xmlns:a16="http://schemas.microsoft.com/office/drawing/2014/main" id="{E9BE4BF0-29AA-4E06-4C01-3453529302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104346"/>
            <a:ext cx="10515600" cy="1793895"/>
          </a:xfrm>
        </p:spPr>
      </p:pic>
    </p:spTree>
    <p:extLst>
      <p:ext uri="{BB962C8B-B14F-4D97-AF65-F5344CB8AC3E}">
        <p14:creationId xmlns:p14="http://schemas.microsoft.com/office/powerpoint/2010/main" val="42470817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364EC5-28CB-8154-DE37-52AB456D20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 Pandas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2B949BB6-76CA-B137-FCC8-303CD75F15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910052"/>
            <a:ext cx="10515600" cy="2182483"/>
          </a:xfrm>
        </p:spPr>
      </p:pic>
    </p:spTree>
    <p:extLst>
      <p:ext uri="{BB962C8B-B14F-4D97-AF65-F5344CB8AC3E}">
        <p14:creationId xmlns:p14="http://schemas.microsoft.com/office/powerpoint/2010/main" val="15470857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2789F2-94F8-0144-1E82-B2EFA555C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 Pandas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7AD3670E-75A9-AE78-0326-88475058B6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484624"/>
            <a:ext cx="10515600" cy="1685706"/>
          </a:xfrm>
        </p:spPr>
      </p:pic>
      <p:pic>
        <p:nvPicPr>
          <p:cNvPr id="7" name="Picture 6" descr="A colorful circle with a white circle&#10;&#10;Description automatically generated with medium confidence">
            <a:extLst>
              <a:ext uri="{FF2B5EF4-FFF2-40B4-BE49-F238E27FC236}">
                <a16:creationId xmlns:a16="http://schemas.microsoft.com/office/drawing/2014/main" id="{E6A36E02-FA19-DDDE-A427-5FADC3581F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5364" y="3429000"/>
            <a:ext cx="10409926" cy="2998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180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7DEB8-07D3-AE28-E45F-595417B07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 Pandas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F995DA2-C514-09AE-8283-2587A7C4E4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822908"/>
            <a:ext cx="10515600" cy="2356772"/>
          </a:xfrm>
        </p:spPr>
      </p:pic>
    </p:spTree>
    <p:extLst>
      <p:ext uri="{BB962C8B-B14F-4D97-AF65-F5344CB8AC3E}">
        <p14:creationId xmlns:p14="http://schemas.microsoft.com/office/powerpoint/2010/main" val="4552065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D7960-CCDB-AB57-446F-C87F99FCB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 Pandas</a:t>
            </a:r>
          </a:p>
        </p:txBody>
      </p:sp>
      <p:pic>
        <p:nvPicPr>
          <p:cNvPr id="5" name="Content Placeholder 4" descr="A close up of black text&#10;&#10;Description automatically generated">
            <a:extLst>
              <a:ext uri="{FF2B5EF4-FFF2-40B4-BE49-F238E27FC236}">
                <a16:creationId xmlns:a16="http://schemas.microsoft.com/office/drawing/2014/main" id="{E708D623-DDB8-1A46-95BC-EAF1AA5CBE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176206"/>
            <a:ext cx="10515600" cy="1650175"/>
          </a:xfrm>
        </p:spPr>
      </p:pic>
    </p:spTree>
    <p:extLst>
      <p:ext uri="{BB962C8B-B14F-4D97-AF65-F5344CB8AC3E}">
        <p14:creationId xmlns:p14="http://schemas.microsoft.com/office/powerpoint/2010/main" val="18679374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60363D-DEEF-CDBD-B820-4A99A2DF69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 Pandas with the Practice solution</a:t>
            </a:r>
          </a:p>
        </p:txBody>
      </p:sp>
      <p:pic>
        <p:nvPicPr>
          <p:cNvPr id="5" name="Content Placeholder 4" descr="A screenshot of a phone&#10;&#10;Description automatically generated">
            <a:extLst>
              <a:ext uri="{FF2B5EF4-FFF2-40B4-BE49-F238E27FC236}">
                <a16:creationId xmlns:a16="http://schemas.microsoft.com/office/drawing/2014/main" id="{E0776D8B-2F2D-2C1B-6293-DF47AC2412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074074"/>
            <a:ext cx="10515600" cy="1854440"/>
          </a:xfrm>
        </p:spPr>
      </p:pic>
    </p:spTree>
    <p:extLst>
      <p:ext uri="{BB962C8B-B14F-4D97-AF65-F5344CB8AC3E}">
        <p14:creationId xmlns:p14="http://schemas.microsoft.com/office/powerpoint/2010/main" val="4753010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4C26B7-1322-AF7D-AF1D-0F1FDC8F3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 Pandas</a:t>
            </a:r>
          </a:p>
        </p:txBody>
      </p:sp>
      <p:pic>
        <p:nvPicPr>
          <p:cNvPr id="5" name="Content Placeholder 4" descr="A close up of text&#10;&#10;Description automatically generated">
            <a:extLst>
              <a:ext uri="{FF2B5EF4-FFF2-40B4-BE49-F238E27FC236}">
                <a16:creationId xmlns:a16="http://schemas.microsoft.com/office/drawing/2014/main" id="{3775C394-FDB5-B41E-C85C-515B5447BF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837963"/>
            <a:ext cx="10515600" cy="2326662"/>
          </a:xfrm>
        </p:spPr>
      </p:pic>
    </p:spTree>
    <p:extLst>
      <p:ext uri="{BB962C8B-B14F-4D97-AF65-F5344CB8AC3E}">
        <p14:creationId xmlns:p14="http://schemas.microsoft.com/office/powerpoint/2010/main" val="351247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E8229-5081-AEEE-E00E-E605DF2234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 Pandas</a:t>
            </a:r>
          </a:p>
        </p:txBody>
      </p:sp>
      <p:pic>
        <p:nvPicPr>
          <p:cNvPr id="5" name="Content Placeholder 4" descr="A screenshot of a phone&#10;&#10;Description automatically generated">
            <a:extLst>
              <a:ext uri="{FF2B5EF4-FFF2-40B4-BE49-F238E27FC236}">
                <a16:creationId xmlns:a16="http://schemas.microsoft.com/office/drawing/2014/main" id="{25448C9A-2A5D-BC64-AEBD-826FEA0A93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935727"/>
            <a:ext cx="10515600" cy="2131134"/>
          </a:xfrm>
        </p:spPr>
      </p:pic>
    </p:spTree>
    <p:extLst>
      <p:ext uri="{BB962C8B-B14F-4D97-AF65-F5344CB8AC3E}">
        <p14:creationId xmlns:p14="http://schemas.microsoft.com/office/powerpoint/2010/main" val="2785172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65AD2-5E80-75C8-5459-4D81B5966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 Pandas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4638B5F-7C3D-EC42-A4CD-0B6F5B6D77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409854"/>
            <a:ext cx="10515600" cy="1182879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65C6E31-7ECD-A11B-8028-C994D8DBD7A3}"/>
              </a:ext>
            </a:extLst>
          </p:cNvPr>
          <p:cNvSpPr txBox="1"/>
          <p:nvPr/>
        </p:nvSpPr>
        <p:spPr>
          <a:xfrm>
            <a:off x="1962614" y="4603907"/>
            <a:ext cx="4531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(The number of rows, the number of columns)</a:t>
            </a:r>
          </a:p>
        </p:txBody>
      </p:sp>
    </p:spTree>
    <p:extLst>
      <p:ext uri="{BB962C8B-B14F-4D97-AF65-F5344CB8AC3E}">
        <p14:creationId xmlns:p14="http://schemas.microsoft.com/office/powerpoint/2010/main" val="20882020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B8467D-755D-7670-BF3A-7C26B9C611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 Pandas</a:t>
            </a:r>
          </a:p>
        </p:txBody>
      </p:sp>
      <p:pic>
        <p:nvPicPr>
          <p:cNvPr id="5" name="Content Placeholder 4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982BA3C1-4220-0C7F-E09C-3F571A8C80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290239"/>
            <a:ext cx="10515600" cy="1422109"/>
          </a:xfrm>
        </p:spPr>
      </p:pic>
    </p:spTree>
    <p:extLst>
      <p:ext uri="{BB962C8B-B14F-4D97-AF65-F5344CB8AC3E}">
        <p14:creationId xmlns:p14="http://schemas.microsoft.com/office/powerpoint/2010/main" val="5737261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538C9F-DD69-7727-6935-60F4DF5724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 Pandas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672DB3B8-5223-3301-AFAC-4508F701CA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297573"/>
            <a:ext cx="10515600" cy="1407441"/>
          </a:xfrm>
        </p:spPr>
      </p:pic>
    </p:spTree>
    <p:extLst>
      <p:ext uri="{BB962C8B-B14F-4D97-AF65-F5344CB8AC3E}">
        <p14:creationId xmlns:p14="http://schemas.microsoft.com/office/powerpoint/2010/main" val="3557505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E58FA-77F4-3FC8-BB7D-F1A32F056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 Pandas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F501732C-BB40-E804-5BAE-283E06FA07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066012"/>
            <a:ext cx="10515600" cy="1870563"/>
          </a:xfrm>
        </p:spPr>
      </p:pic>
    </p:spTree>
    <p:extLst>
      <p:ext uri="{BB962C8B-B14F-4D97-AF65-F5344CB8AC3E}">
        <p14:creationId xmlns:p14="http://schemas.microsoft.com/office/powerpoint/2010/main" val="2693118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8BBE13-93BB-F10F-87AA-CF6C8972E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 Pandas</a:t>
            </a:r>
          </a:p>
        </p:txBody>
      </p:sp>
      <p:pic>
        <p:nvPicPr>
          <p:cNvPr id="9" name="Content Placeholder 8" descr="A screenshot of a computer&#10;&#10;Description automatically generated">
            <a:extLst>
              <a:ext uri="{FF2B5EF4-FFF2-40B4-BE49-F238E27FC236}">
                <a16:creationId xmlns:a16="http://schemas.microsoft.com/office/drawing/2014/main" id="{55D728D9-5D68-6F93-07D9-7AFB2A9792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0228" y="1690688"/>
            <a:ext cx="10515600" cy="1669773"/>
          </a:xfrm>
        </p:spPr>
      </p:pic>
      <p:pic>
        <p:nvPicPr>
          <p:cNvPr id="11" name="Picture 10" descr="A circular chart with different colors&#10;&#10;Description automatically generated">
            <a:extLst>
              <a:ext uri="{FF2B5EF4-FFF2-40B4-BE49-F238E27FC236}">
                <a16:creationId xmlns:a16="http://schemas.microsoft.com/office/drawing/2014/main" id="{D0A3DBA8-D9C3-8A4A-B654-E6E8E13BFD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4196" y="3360461"/>
            <a:ext cx="7772400" cy="3362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7749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3FE5A8-54C8-33BE-255E-8B47DD584C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 Pandas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7D7B8F22-92D8-8707-C36D-84A50A2B41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142470"/>
            <a:ext cx="10515600" cy="1717647"/>
          </a:xfrm>
        </p:spPr>
      </p:pic>
    </p:spTree>
    <p:extLst>
      <p:ext uri="{BB962C8B-B14F-4D97-AF65-F5344CB8AC3E}">
        <p14:creationId xmlns:p14="http://schemas.microsoft.com/office/powerpoint/2010/main" val="21121243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4B8D33-5DE0-CBD7-21F7-B77B20D9E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 Pandas</a:t>
            </a:r>
          </a:p>
        </p:txBody>
      </p:sp>
      <p:pic>
        <p:nvPicPr>
          <p:cNvPr id="5" name="Content Placeholder 4" descr="A screenshot of a phone&#10;&#10;Description automatically generated">
            <a:extLst>
              <a:ext uri="{FF2B5EF4-FFF2-40B4-BE49-F238E27FC236}">
                <a16:creationId xmlns:a16="http://schemas.microsoft.com/office/drawing/2014/main" id="{0CB4238B-9A99-D08B-5D73-11D270ED85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310524"/>
            <a:ext cx="10515600" cy="1381539"/>
          </a:xfrm>
        </p:spPr>
      </p:pic>
    </p:spTree>
    <p:extLst>
      <p:ext uri="{BB962C8B-B14F-4D97-AF65-F5344CB8AC3E}">
        <p14:creationId xmlns:p14="http://schemas.microsoft.com/office/powerpoint/2010/main" val="264469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6B7BFF-7B5C-28F6-12E6-16E5A4F6B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 Pandas</a:t>
            </a:r>
          </a:p>
        </p:txBody>
      </p:sp>
      <p:pic>
        <p:nvPicPr>
          <p:cNvPr id="5" name="Content Placeholder 4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65893B84-278D-130E-576C-4310D14E71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789496"/>
            <a:ext cx="10515600" cy="2423595"/>
          </a:xfrm>
        </p:spPr>
      </p:pic>
    </p:spTree>
    <p:extLst>
      <p:ext uri="{BB962C8B-B14F-4D97-AF65-F5344CB8AC3E}">
        <p14:creationId xmlns:p14="http://schemas.microsoft.com/office/powerpoint/2010/main" val="31431521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53C21-EFFF-CC56-8D59-44B7A21CC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 Pandas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EBAF766-0DB9-F1A0-C514-6D9BAFFC63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398681"/>
            <a:ext cx="10515600" cy="1205226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8563303-DB9D-91EF-6D5F-8978DFD757CD}"/>
              </a:ext>
            </a:extLst>
          </p:cNvPr>
          <p:cNvSpPr txBox="1"/>
          <p:nvPr/>
        </p:nvSpPr>
        <p:spPr>
          <a:xfrm>
            <a:off x="1962614" y="4603907"/>
            <a:ext cx="4531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(The number of rows, the number of columns)</a:t>
            </a:r>
          </a:p>
        </p:txBody>
      </p:sp>
    </p:spTree>
    <p:extLst>
      <p:ext uri="{BB962C8B-B14F-4D97-AF65-F5344CB8AC3E}">
        <p14:creationId xmlns:p14="http://schemas.microsoft.com/office/powerpoint/2010/main" val="31527642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CCAB81-2822-8F6B-6F4F-5B64EFA59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 Pandas</a:t>
            </a:r>
          </a:p>
        </p:txBody>
      </p:sp>
      <p:pic>
        <p:nvPicPr>
          <p:cNvPr id="5" name="Content Placeholder 4" descr="A close up of a phone screen&#10;&#10;Description automatically generated">
            <a:extLst>
              <a:ext uri="{FF2B5EF4-FFF2-40B4-BE49-F238E27FC236}">
                <a16:creationId xmlns:a16="http://schemas.microsoft.com/office/drawing/2014/main" id="{A7B00201-DB0A-5729-B209-9CA9A00E9A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301247"/>
            <a:ext cx="10515600" cy="1400094"/>
          </a:xfrm>
        </p:spPr>
      </p:pic>
    </p:spTree>
    <p:extLst>
      <p:ext uri="{BB962C8B-B14F-4D97-AF65-F5344CB8AC3E}">
        <p14:creationId xmlns:p14="http://schemas.microsoft.com/office/powerpoint/2010/main" val="28211417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77CE69-DE4B-40F4-3AC9-70E03700F8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 Pandas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3F54B44-DAEA-C117-1234-EE73586DA6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448219"/>
            <a:ext cx="10515600" cy="1106149"/>
          </a:xfrm>
        </p:spPr>
      </p:pic>
    </p:spTree>
    <p:extLst>
      <p:ext uri="{BB962C8B-B14F-4D97-AF65-F5344CB8AC3E}">
        <p14:creationId xmlns:p14="http://schemas.microsoft.com/office/powerpoint/2010/main" val="819878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DA1D0B-C293-30E7-5FB6-ECA59320C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 Pandas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952B167-7BA8-4453-6BAD-C8302D21EE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448071"/>
            <a:ext cx="10515600" cy="1106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892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B4FB48-3541-C5F7-599D-CC0849B24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 Pandas</a:t>
            </a:r>
          </a:p>
        </p:txBody>
      </p:sp>
      <p:pic>
        <p:nvPicPr>
          <p:cNvPr id="5" name="Content Placeholder 4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B833B97A-B7ED-E062-157A-25E2EB8F4A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910354"/>
            <a:ext cx="10515600" cy="2181880"/>
          </a:xfrm>
        </p:spPr>
      </p:pic>
    </p:spTree>
    <p:extLst>
      <p:ext uri="{BB962C8B-B14F-4D97-AF65-F5344CB8AC3E}">
        <p14:creationId xmlns:p14="http://schemas.microsoft.com/office/powerpoint/2010/main" val="21784376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96EECC-86F1-9159-07F5-794E314BC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EDF3C5-C993-8A57-E2CA-76E6CB26F0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saw some data are the text and we can extract (1) retweets, (2) mentions, and (3) URLs from the text.</a:t>
            </a:r>
          </a:p>
          <a:p>
            <a:r>
              <a:rPr lang="en-US" dirty="0"/>
              <a:t>Once we identify who they talked to, we can find nodes and build edges between them.</a:t>
            </a:r>
          </a:p>
          <a:p>
            <a:r>
              <a:rPr lang="en-US" dirty="0"/>
              <a:t>We can also find what they talked about with text analysis.</a:t>
            </a:r>
          </a:p>
        </p:txBody>
      </p:sp>
    </p:spTree>
    <p:extLst>
      <p:ext uri="{BB962C8B-B14F-4D97-AF65-F5344CB8AC3E}">
        <p14:creationId xmlns:p14="http://schemas.microsoft.com/office/powerpoint/2010/main" val="19051482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A961F-B726-6D2B-B60D-BC3B63103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NLTK</a:t>
            </a:r>
          </a:p>
        </p:txBody>
      </p:sp>
      <p:pic>
        <p:nvPicPr>
          <p:cNvPr id="5" name="Content Placeholder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8FFC0C2F-6229-1496-1798-1EFD7FFE12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81687" y="2118661"/>
            <a:ext cx="8840536" cy="3777172"/>
          </a:xfrm>
        </p:spPr>
      </p:pic>
    </p:spTree>
    <p:extLst>
      <p:ext uri="{BB962C8B-B14F-4D97-AF65-F5344CB8AC3E}">
        <p14:creationId xmlns:p14="http://schemas.microsoft.com/office/powerpoint/2010/main" val="922377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ACC88D-9350-1580-F793-66F38E06B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NLTK</a:t>
            </a:r>
          </a:p>
        </p:txBody>
      </p:sp>
      <p:pic>
        <p:nvPicPr>
          <p:cNvPr id="5" name="Content Placeholder 4" descr="A screenshot of a phone&#10;&#10;Description automatically generated">
            <a:extLst>
              <a:ext uri="{FF2B5EF4-FFF2-40B4-BE49-F238E27FC236}">
                <a16:creationId xmlns:a16="http://schemas.microsoft.com/office/drawing/2014/main" id="{89FE3AEB-FF94-1BD8-7CB1-D82057D89A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6966" y="2930945"/>
            <a:ext cx="10486834" cy="2186828"/>
          </a:xfrm>
        </p:spPr>
      </p:pic>
    </p:spTree>
    <p:extLst>
      <p:ext uri="{BB962C8B-B14F-4D97-AF65-F5344CB8AC3E}">
        <p14:creationId xmlns:p14="http://schemas.microsoft.com/office/powerpoint/2010/main" val="331304987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6CD39C-1B58-C88A-C63F-34011B03F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NLTK</a:t>
            </a:r>
          </a:p>
        </p:txBody>
      </p:sp>
      <p:pic>
        <p:nvPicPr>
          <p:cNvPr id="5" name="Content Placeholder 4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E58D46D5-7B62-97C8-4108-6DBDA5E04A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31679" y="2282529"/>
            <a:ext cx="9128642" cy="2889972"/>
          </a:xfrm>
        </p:spPr>
      </p:pic>
    </p:spTree>
    <p:extLst>
      <p:ext uri="{BB962C8B-B14F-4D97-AF65-F5344CB8AC3E}">
        <p14:creationId xmlns:p14="http://schemas.microsoft.com/office/powerpoint/2010/main" val="178879392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364F28-7A50-F43B-DB29-752958C560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NLTK</a:t>
            </a:r>
          </a:p>
        </p:txBody>
      </p:sp>
      <p:pic>
        <p:nvPicPr>
          <p:cNvPr id="9" name="Content Placeholder 8" descr="A close-up of a white card&#10;&#10;Description automatically generated">
            <a:extLst>
              <a:ext uri="{FF2B5EF4-FFF2-40B4-BE49-F238E27FC236}">
                <a16:creationId xmlns:a16="http://schemas.microsoft.com/office/drawing/2014/main" id="{19B7A2C7-0C67-1D66-CBA1-0BC4044199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3916" y="1690688"/>
            <a:ext cx="3517900" cy="889000"/>
          </a:xfrm>
        </p:spPr>
      </p:pic>
      <p:pic>
        <p:nvPicPr>
          <p:cNvPr id="11" name="Picture 10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F29A121C-8522-108B-046F-E1B1DC8498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1816" y="1787857"/>
            <a:ext cx="2897179" cy="4705018"/>
          </a:xfrm>
          <a:prstGeom prst="rect">
            <a:avLst/>
          </a:prstGeom>
        </p:spPr>
      </p:pic>
      <p:pic>
        <p:nvPicPr>
          <p:cNvPr id="13" name="Picture 12" descr="A close up of a sign&#10;&#10;Description automatically generated">
            <a:extLst>
              <a:ext uri="{FF2B5EF4-FFF2-40B4-BE49-F238E27FC236}">
                <a16:creationId xmlns:a16="http://schemas.microsoft.com/office/drawing/2014/main" id="{16DEA804-3DF1-5F74-55F0-2DF2A9E000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027906"/>
            <a:ext cx="5791200" cy="77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9659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48B2C8-7E43-8D91-CAD3-1548F39D8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NLTK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CD9327E7-3060-BDBD-A433-D4E038D535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101767"/>
            <a:ext cx="10515600" cy="1799054"/>
          </a:xfrm>
        </p:spPr>
      </p:pic>
    </p:spTree>
    <p:extLst>
      <p:ext uri="{BB962C8B-B14F-4D97-AF65-F5344CB8AC3E}">
        <p14:creationId xmlns:p14="http://schemas.microsoft.com/office/powerpoint/2010/main" val="19603621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952F21-A195-DBC6-47A8-336960B1D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 Pandas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99C23757-5127-3BD0-042C-BA5335F43F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516267"/>
            <a:ext cx="10515600" cy="2970054"/>
          </a:xfrm>
        </p:spPr>
      </p:pic>
    </p:spTree>
    <p:extLst>
      <p:ext uri="{BB962C8B-B14F-4D97-AF65-F5344CB8AC3E}">
        <p14:creationId xmlns:p14="http://schemas.microsoft.com/office/powerpoint/2010/main" val="14538868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181F0-64CF-029F-AD2A-60E46BE57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NLTK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3EE295EF-D9E1-0A26-48F7-2C99F614F8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38122" y="1825625"/>
            <a:ext cx="8915756" cy="4351338"/>
          </a:xfrm>
        </p:spPr>
      </p:pic>
    </p:spTree>
    <p:extLst>
      <p:ext uri="{BB962C8B-B14F-4D97-AF65-F5344CB8AC3E}">
        <p14:creationId xmlns:p14="http://schemas.microsoft.com/office/powerpoint/2010/main" val="111659204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27226E-CD6F-D8D4-C6FE-5D7907467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NLTK</a:t>
            </a:r>
          </a:p>
        </p:txBody>
      </p:sp>
      <p:pic>
        <p:nvPicPr>
          <p:cNvPr id="5" name="Content Placeholder 4" descr="A screenshot of a social media account&#10;&#10;Description automatically generated">
            <a:extLst>
              <a:ext uri="{FF2B5EF4-FFF2-40B4-BE49-F238E27FC236}">
                <a16:creationId xmlns:a16="http://schemas.microsoft.com/office/drawing/2014/main" id="{D93FF501-487B-B52E-8248-5359B75C5A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70050" y="2928144"/>
            <a:ext cx="8851900" cy="2146300"/>
          </a:xfrm>
        </p:spPr>
      </p:pic>
    </p:spTree>
    <p:extLst>
      <p:ext uri="{BB962C8B-B14F-4D97-AF65-F5344CB8AC3E}">
        <p14:creationId xmlns:p14="http://schemas.microsoft.com/office/powerpoint/2010/main" val="158869483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54DE8-2DB8-2149-430B-A30028A4C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NLTK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F31BB264-D7BF-1976-3D64-E998C4F0D8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60705" y="2427667"/>
            <a:ext cx="9870587" cy="38747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F549CCA-D081-A014-99B9-DD655DAC72E5}"/>
              </a:ext>
            </a:extLst>
          </p:cNvPr>
          <p:cNvSpPr txBox="1"/>
          <p:nvPr/>
        </p:nvSpPr>
        <p:spPr>
          <a:xfrm>
            <a:off x="2532394" y="1874511"/>
            <a:ext cx="7127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Q. What additional type of information can we extract from these tweets?</a:t>
            </a:r>
          </a:p>
        </p:txBody>
      </p:sp>
    </p:spTree>
    <p:extLst>
      <p:ext uri="{BB962C8B-B14F-4D97-AF65-F5344CB8AC3E}">
        <p14:creationId xmlns:p14="http://schemas.microsoft.com/office/powerpoint/2010/main" val="227042694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583EA6-16CA-E286-B60D-E1FCDF9D26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NLTK</a:t>
            </a:r>
          </a:p>
        </p:txBody>
      </p:sp>
      <p:pic>
        <p:nvPicPr>
          <p:cNvPr id="5" name="Content Placeholder 4" descr="A white rectangular sign with red and blue text&#10;&#10;Description automatically generated">
            <a:extLst>
              <a:ext uri="{FF2B5EF4-FFF2-40B4-BE49-F238E27FC236}">
                <a16:creationId xmlns:a16="http://schemas.microsoft.com/office/drawing/2014/main" id="{51611F5F-54F9-3A87-B150-095A550B67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76600" y="3550444"/>
            <a:ext cx="5638800" cy="9017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B5F847-CE31-3A29-90A5-58733616B8FD}"/>
              </a:ext>
            </a:extLst>
          </p:cNvPr>
          <p:cNvSpPr txBox="1"/>
          <p:nvPr/>
        </p:nvSpPr>
        <p:spPr>
          <a:xfrm>
            <a:off x="2620370" y="3059668"/>
            <a:ext cx="77409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 text analysis, it is important to make the text uniform (making them lowercase)</a:t>
            </a:r>
          </a:p>
        </p:txBody>
      </p:sp>
    </p:spTree>
    <p:extLst>
      <p:ext uri="{BB962C8B-B14F-4D97-AF65-F5344CB8AC3E}">
        <p14:creationId xmlns:p14="http://schemas.microsoft.com/office/powerpoint/2010/main" val="351754448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1F26E3-9A3C-0356-2FA9-0164F385AD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NLTK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54E40A3-D462-C4B4-7072-00CC2638FC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499116"/>
            <a:ext cx="10515600" cy="1004355"/>
          </a:xfrm>
        </p:spPr>
      </p:pic>
    </p:spTree>
    <p:extLst>
      <p:ext uri="{BB962C8B-B14F-4D97-AF65-F5344CB8AC3E}">
        <p14:creationId xmlns:p14="http://schemas.microsoft.com/office/powerpoint/2010/main" val="121618270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D0F83-31D4-FAFC-D320-9CD15FF53A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NLTK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E9388-8736-38E1-4B90-976000DBA8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can separate the entire text into tokens (words, hashtags, mentions, etc.).</a:t>
            </a:r>
          </a:p>
          <a:p>
            <a:r>
              <a:rPr lang="en-US" dirty="0"/>
              <a:t>Separating the text into tokens is called tokenization.</a:t>
            </a:r>
          </a:p>
          <a:p>
            <a:r>
              <a:rPr lang="en-US" dirty="0"/>
              <a:t>We can use </a:t>
            </a:r>
            <a:r>
              <a:rPr lang="en-US" dirty="0" err="1"/>
              <a:t>word_tokenize</a:t>
            </a:r>
            <a:r>
              <a:rPr lang="en-US" dirty="0"/>
              <a:t> function from the </a:t>
            </a:r>
            <a:r>
              <a:rPr lang="en-US" dirty="0" err="1"/>
              <a:t>nltk</a:t>
            </a:r>
            <a:r>
              <a:rPr lang="en-US" dirty="0"/>
              <a:t> library to tokenize the text.</a:t>
            </a:r>
          </a:p>
          <a:p>
            <a:r>
              <a:rPr lang="en-US" dirty="0"/>
              <a:t>There is also a </a:t>
            </a:r>
            <a:r>
              <a:rPr lang="en-US" dirty="0" err="1"/>
              <a:t>TweetTokenizer</a:t>
            </a:r>
            <a:r>
              <a:rPr lang="en-US" dirty="0"/>
              <a:t> function in the </a:t>
            </a:r>
            <a:r>
              <a:rPr lang="en-US" dirty="0" err="1"/>
              <a:t>nltk</a:t>
            </a:r>
            <a:r>
              <a:rPr lang="en-US" dirty="0"/>
              <a:t> library that is specifically for tweets.</a:t>
            </a:r>
          </a:p>
        </p:txBody>
      </p:sp>
    </p:spTree>
    <p:extLst>
      <p:ext uri="{BB962C8B-B14F-4D97-AF65-F5344CB8AC3E}">
        <p14:creationId xmlns:p14="http://schemas.microsoft.com/office/powerpoint/2010/main" val="394614016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44902-8DA0-5259-3BE5-F4BCD61D90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NLTK</a:t>
            </a:r>
          </a:p>
        </p:txBody>
      </p:sp>
      <p:pic>
        <p:nvPicPr>
          <p:cNvPr id="5" name="Content Placeholder 4" descr="A screenshot of a text box&#10;&#10;Description automatically generated">
            <a:extLst>
              <a:ext uri="{FF2B5EF4-FFF2-40B4-BE49-F238E27FC236}">
                <a16:creationId xmlns:a16="http://schemas.microsoft.com/office/drawing/2014/main" id="{017D1B9A-8018-C2FA-1485-537C254FCC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4550" y="2578894"/>
            <a:ext cx="10502900" cy="2844800"/>
          </a:xfrm>
        </p:spPr>
      </p:pic>
    </p:spTree>
    <p:extLst>
      <p:ext uri="{BB962C8B-B14F-4D97-AF65-F5344CB8AC3E}">
        <p14:creationId xmlns:p14="http://schemas.microsoft.com/office/powerpoint/2010/main" val="315340867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A08D93-8ECE-0F88-05E9-68045A281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NLTK</a:t>
            </a:r>
          </a:p>
        </p:txBody>
      </p:sp>
      <p:pic>
        <p:nvPicPr>
          <p:cNvPr id="5" name="Content Placeholder 4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CA6FE651-5279-B648-C25A-EEB3AEDFFF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06700" y="2972128"/>
            <a:ext cx="6578600" cy="25273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FE07014-B138-EF21-9C97-CACE3845FA61}"/>
              </a:ext>
            </a:extLst>
          </p:cNvPr>
          <p:cNvSpPr txBox="1"/>
          <p:nvPr/>
        </p:nvSpPr>
        <p:spPr>
          <a:xfrm>
            <a:off x="1596788" y="1869743"/>
            <a:ext cx="847802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There is another way to do tokenization. Instead of using apply() function, we can iterate</a:t>
            </a:r>
            <a:br>
              <a:rPr lang="en-US" dirty="0"/>
            </a:br>
            <a:r>
              <a:rPr lang="en-US" dirty="0"/>
              <a:t>the </a:t>
            </a:r>
            <a:r>
              <a:rPr lang="en-US" dirty="0" err="1"/>
              <a:t>DataFrame</a:t>
            </a:r>
            <a:r>
              <a:rPr lang="en-US" dirty="0"/>
              <a:t> and put the tokenized results in the list and we can use that list for the</a:t>
            </a:r>
            <a:br>
              <a:rPr lang="en-US" dirty="0"/>
            </a:br>
            <a:r>
              <a:rPr lang="en-US" dirty="0"/>
              <a:t>value in the column.</a:t>
            </a:r>
          </a:p>
        </p:txBody>
      </p:sp>
    </p:spTree>
    <p:extLst>
      <p:ext uri="{BB962C8B-B14F-4D97-AF65-F5344CB8AC3E}">
        <p14:creationId xmlns:p14="http://schemas.microsoft.com/office/powerpoint/2010/main" val="264142433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4190F4-4062-7054-F21B-197AA08DE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NLTK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AA78BAB-CA92-F545-9655-AD5D862AA9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4550" y="3004344"/>
            <a:ext cx="10502900" cy="1993900"/>
          </a:xfrm>
        </p:spPr>
      </p:pic>
    </p:spTree>
    <p:extLst>
      <p:ext uri="{BB962C8B-B14F-4D97-AF65-F5344CB8AC3E}">
        <p14:creationId xmlns:p14="http://schemas.microsoft.com/office/powerpoint/2010/main" val="234041706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583E97-CF12-4470-1922-CCDF4B5C0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N-grams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FE0266-4548-60A8-2415-4ABC0F853A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One token is called a unigram.</a:t>
            </a:r>
          </a:p>
          <a:p>
            <a:pPr lvl="1"/>
            <a:r>
              <a:rPr lang="en-US" dirty="0"/>
              <a:t>(e.g., ‘one’, ‘token’, ‘is’, ‘called’, ‘a’, ‘unigram’.)</a:t>
            </a:r>
          </a:p>
          <a:p>
            <a:r>
              <a:rPr lang="en-US" dirty="0"/>
              <a:t>We can try to find bigrams (two tokens) and trigrams (three tokens) as well.</a:t>
            </a:r>
          </a:p>
          <a:p>
            <a:pPr lvl="1"/>
            <a:r>
              <a:rPr lang="en-US" dirty="0"/>
              <a:t>(e.g., (‘one’, ‘token’), (‘token’, ’is’), (‘is’, ‘called’)’, (’called’, ‘a’), (‘a’ ‘unigram’))</a:t>
            </a:r>
          </a:p>
          <a:p>
            <a:r>
              <a:rPr lang="en-US" dirty="0"/>
              <a:t>All of these tokens are called n-grams.</a:t>
            </a:r>
          </a:p>
        </p:txBody>
      </p:sp>
    </p:spTree>
    <p:extLst>
      <p:ext uri="{BB962C8B-B14F-4D97-AF65-F5344CB8AC3E}">
        <p14:creationId xmlns:p14="http://schemas.microsoft.com/office/powerpoint/2010/main" val="12660353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51CBA-66FC-8A78-8EA1-33DC7A60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 Pandas</a:t>
            </a:r>
          </a:p>
        </p:txBody>
      </p:sp>
      <p:pic>
        <p:nvPicPr>
          <p:cNvPr id="5" name="Content Placeholder 4" descr="A screen shot of a graph&#10;&#10;Description automatically generated">
            <a:extLst>
              <a:ext uri="{FF2B5EF4-FFF2-40B4-BE49-F238E27FC236}">
                <a16:creationId xmlns:a16="http://schemas.microsoft.com/office/drawing/2014/main" id="{1D581C42-EA23-6391-EC02-0986C716C0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34774" y="1825625"/>
            <a:ext cx="5522451" cy="4351338"/>
          </a:xfrm>
        </p:spPr>
      </p:pic>
    </p:spTree>
    <p:extLst>
      <p:ext uri="{BB962C8B-B14F-4D97-AF65-F5344CB8AC3E}">
        <p14:creationId xmlns:p14="http://schemas.microsoft.com/office/powerpoint/2010/main" val="366360320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AC149-75BA-2F9D-3EF6-0520E5E0E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Lambda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8D0800-2865-8689-ABBA-000A69BBEE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Lambda function is an anonymous and inline function.</a:t>
            </a:r>
          </a:p>
          <a:p>
            <a:r>
              <a:rPr lang="en-US" dirty="0"/>
              <a:t>lambda arguments: expression</a:t>
            </a:r>
          </a:p>
          <a:p>
            <a:pPr lvl="1"/>
            <a:r>
              <a:rPr lang="en-US" dirty="0"/>
              <a:t>(e.g., lambda x: x+1)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7FD728-67FF-615E-D734-05C8BC4CE8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82099"/>
            <a:ext cx="12144997" cy="1163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47086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4392F6-E535-8C96-3EC3-275EA647B9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Practicing Lambda</a:t>
            </a:r>
          </a:p>
        </p:txBody>
      </p:sp>
      <p:pic>
        <p:nvPicPr>
          <p:cNvPr id="5" name="Content Placeholder 4" descr="A close-up of a computer code&#10;&#10;Description automatically generated">
            <a:extLst>
              <a:ext uri="{FF2B5EF4-FFF2-40B4-BE49-F238E27FC236}">
                <a16:creationId xmlns:a16="http://schemas.microsoft.com/office/drawing/2014/main" id="{20793842-332A-C5D9-68C7-C58B4B2C26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12049"/>
            <a:ext cx="5078972" cy="180014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99B1FD0-33DE-D8A7-4518-4486E17EA0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711544"/>
            <a:ext cx="6194978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5765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8DAB18-36EC-8D33-4EAF-20D9A1552A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Practicing Lambda</a:t>
            </a:r>
          </a:p>
        </p:txBody>
      </p:sp>
      <p:pic>
        <p:nvPicPr>
          <p:cNvPr id="5" name="Content Placeholder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51DAA52B-0FDB-2499-42CD-E3CEDC88D9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63544" y="1431380"/>
            <a:ext cx="5464912" cy="445080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F280695-0FC2-D5DF-EC08-EE0EC009C958}"/>
              </a:ext>
            </a:extLst>
          </p:cNvPr>
          <p:cNvSpPr txBox="1"/>
          <p:nvPr/>
        </p:nvSpPr>
        <p:spPr>
          <a:xfrm>
            <a:off x="3111690" y="6123543"/>
            <a:ext cx="6201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result of the lambda function and regular function are same</a:t>
            </a:r>
          </a:p>
        </p:txBody>
      </p:sp>
    </p:spTree>
    <p:extLst>
      <p:ext uri="{BB962C8B-B14F-4D97-AF65-F5344CB8AC3E}">
        <p14:creationId xmlns:p14="http://schemas.microsoft.com/office/powerpoint/2010/main" val="143945160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8028A-851C-BB7B-6A98-5ACEABEBB1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Bigrams</a:t>
            </a:r>
          </a:p>
        </p:txBody>
      </p:sp>
      <p:pic>
        <p:nvPicPr>
          <p:cNvPr id="5" name="Content Placeholder 4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295D37C5-EA3D-3B9A-B0DD-06B8C4E1EF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68550" y="1980003"/>
            <a:ext cx="7454900" cy="27051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3B3831F-1910-C725-DF0E-932FB1FA29E1}"/>
              </a:ext>
            </a:extLst>
          </p:cNvPr>
          <p:cNvSpPr txBox="1"/>
          <p:nvPr/>
        </p:nvSpPr>
        <p:spPr>
          <a:xfrm>
            <a:off x="3534770" y="5371935"/>
            <a:ext cx="55462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Another way to have bigrams is to iterate the </a:t>
            </a:r>
            <a:r>
              <a:rPr lang="en-US" dirty="0" err="1"/>
              <a:t>DataFrame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instead of using the lambda function.</a:t>
            </a:r>
          </a:p>
        </p:txBody>
      </p:sp>
    </p:spTree>
    <p:extLst>
      <p:ext uri="{BB962C8B-B14F-4D97-AF65-F5344CB8AC3E}">
        <p14:creationId xmlns:p14="http://schemas.microsoft.com/office/powerpoint/2010/main" val="63242777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2D1B75-DA86-41DA-E15F-7126328203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Bigrams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6E9F0C0F-C19C-0358-717E-EFFF1BFBF4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4297" y="2858252"/>
            <a:ext cx="10689503" cy="2168442"/>
          </a:xfrm>
        </p:spPr>
      </p:pic>
    </p:spTree>
    <p:extLst>
      <p:ext uri="{BB962C8B-B14F-4D97-AF65-F5344CB8AC3E}">
        <p14:creationId xmlns:p14="http://schemas.microsoft.com/office/powerpoint/2010/main" val="275397031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D3876-0FF9-5EAC-FAC1-6D0D20467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Unigram and bigram</a:t>
            </a:r>
          </a:p>
        </p:txBody>
      </p:sp>
      <p:pic>
        <p:nvPicPr>
          <p:cNvPr id="5" name="Content Placeholder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E2A37908-0F7C-6C80-8BDB-A4D32356AC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98158" y="2178844"/>
            <a:ext cx="5600700" cy="3733800"/>
          </a:xfrm>
        </p:spPr>
      </p:pic>
      <p:pic>
        <p:nvPicPr>
          <p:cNvPr id="7" name="Picture 6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153EA390-EB2A-AC12-80CC-3FDEA949D7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00" y="2178844"/>
            <a:ext cx="5676900" cy="364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63604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FAB81-EC62-3203-6918-6FFEDDF4E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Frequent unigrams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32079715-AC7A-4BED-4A3F-2DA64A2E9D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39900" y="1950244"/>
            <a:ext cx="8712200" cy="4102100"/>
          </a:xfrm>
        </p:spPr>
      </p:pic>
    </p:spTree>
    <p:extLst>
      <p:ext uri="{BB962C8B-B14F-4D97-AF65-F5344CB8AC3E}">
        <p14:creationId xmlns:p14="http://schemas.microsoft.com/office/powerpoint/2010/main" val="13787893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886E8-B44D-4B66-27F8-3ADFC2078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Frequent bigrams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0BF0A252-23F9-B31F-86FC-209208DA1D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16100" y="2001044"/>
            <a:ext cx="8559800" cy="4000500"/>
          </a:xfrm>
        </p:spPr>
      </p:pic>
    </p:spTree>
    <p:extLst>
      <p:ext uri="{BB962C8B-B14F-4D97-AF65-F5344CB8AC3E}">
        <p14:creationId xmlns:p14="http://schemas.microsoft.com/office/powerpoint/2010/main" val="264421203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70A63-CE40-E54A-4FC9-4C9A722606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Frequent unigrams and bigrams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FC803B-AEAC-3ADE-2EE9-843CB29246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5845"/>
            <a:ext cx="10515600" cy="5459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Q. What do you see as the problem from this result?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9D6C8613-7344-D20C-A392-5B0AF8B75F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101755"/>
            <a:ext cx="8712200" cy="4102100"/>
          </a:xfrm>
          <a:prstGeom prst="rect">
            <a:avLst/>
          </a:prstGeom>
        </p:spPr>
      </p:pic>
      <p:pic>
        <p:nvPicPr>
          <p:cNvPr id="4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7C42CA17-F566-997C-0B1F-5D92A1AE2A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6627" y="2688953"/>
            <a:ext cx="85598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22917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37270D-0B72-EB88-37AE-CEDA15171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Stopwords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929CD05-7E87-E2C9-6FF2-3CB8E9DD31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68940" y="3805933"/>
            <a:ext cx="7054119" cy="124152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73164E7-81AB-5EAC-922D-2C1E39729B12}"/>
              </a:ext>
            </a:extLst>
          </p:cNvPr>
          <p:cNvSpPr txBox="1"/>
          <p:nvPr/>
        </p:nvSpPr>
        <p:spPr>
          <a:xfrm>
            <a:off x="1117136" y="2429302"/>
            <a:ext cx="99577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In the </a:t>
            </a:r>
            <a:r>
              <a:rPr lang="en-US" sz="2400" dirty="0" err="1"/>
              <a:t>nltk</a:t>
            </a:r>
            <a:r>
              <a:rPr lang="en-US" sz="2400" dirty="0"/>
              <a:t> library, there is a list of </a:t>
            </a:r>
            <a:r>
              <a:rPr lang="en-US" sz="2400" dirty="0" err="1"/>
              <a:t>stopwords</a:t>
            </a:r>
            <a:r>
              <a:rPr lang="en-US" sz="2400" dirty="0"/>
              <a:t> (function words) that we can use </a:t>
            </a:r>
            <a:br>
              <a:rPr lang="en-US" sz="2400" dirty="0"/>
            </a:br>
            <a:r>
              <a:rPr lang="en-US" sz="2400" dirty="0"/>
              <a:t>to remove from the text.</a:t>
            </a:r>
          </a:p>
        </p:txBody>
      </p:sp>
    </p:spTree>
    <p:extLst>
      <p:ext uri="{BB962C8B-B14F-4D97-AF65-F5344CB8AC3E}">
        <p14:creationId xmlns:p14="http://schemas.microsoft.com/office/powerpoint/2010/main" val="17742959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74BFAE-2B2D-D1CF-9CA7-805E440F6F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 Pandas</a:t>
            </a:r>
          </a:p>
        </p:txBody>
      </p:sp>
      <p:pic>
        <p:nvPicPr>
          <p:cNvPr id="5" name="Content Placeholder 4" descr="A blue and orange pie chart&#10;&#10;Description automatically generated">
            <a:extLst>
              <a:ext uri="{FF2B5EF4-FFF2-40B4-BE49-F238E27FC236}">
                <a16:creationId xmlns:a16="http://schemas.microsoft.com/office/drawing/2014/main" id="{7CC77D3E-A941-08E6-3130-F138ECA402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06280" y="1825625"/>
            <a:ext cx="6979439" cy="4351338"/>
          </a:xfrm>
        </p:spPr>
      </p:pic>
    </p:spTree>
    <p:extLst>
      <p:ext uri="{BB962C8B-B14F-4D97-AF65-F5344CB8AC3E}">
        <p14:creationId xmlns:p14="http://schemas.microsoft.com/office/powerpoint/2010/main" val="365746530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E0A33B-4D76-A718-E45A-364D1F4D0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Stopwords</a:t>
            </a:r>
            <a:endParaRPr lang="en-US" dirty="0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B115C0E4-F2D5-99B3-F144-C99915E8C3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15604" y="3122779"/>
            <a:ext cx="9560791" cy="1626228"/>
          </a:xfrm>
        </p:spPr>
      </p:pic>
    </p:spTree>
    <p:extLst>
      <p:ext uri="{BB962C8B-B14F-4D97-AF65-F5344CB8AC3E}">
        <p14:creationId xmlns:p14="http://schemas.microsoft.com/office/powerpoint/2010/main" val="69312249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0A7DF7-4020-C9CA-85B2-EC7E82FF7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Stopwords</a:t>
            </a:r>
            <a:endParaRPr lang="en-US" dirty="0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899D5110-8DCF-568B-722E-AD49EF563B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54350" y="2451894"/>
            <a:ext cx="6083300" cy="3098800"/>
          </a:xfrm>
        </p:spPr>
      </p:pic>
    </p:spTree>
    <p:extLst>
      <p:ext uri="{BB962C8B-B14F-4D97-AF65-F5344CB8AC3E}">
        <p14:creationId xmlns:p14="http://schemas.microsoft.com/office/powerpoint/2010/main" val="49809267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082130-315F-904B-FF14-9848671041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Stopwords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97F42DD-5504-98B2-3FB7-42A0449F3A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561617"/>
            <a:ext cx="10515600" cy="879353"/>
          </a:xfrm>
        </p:spPr>
      </p:pic>
    </p:spTree>
    <p:extLst>
      <p:ext uri="{BB962C8B-B14F-4D97-AF65-F5344CB8AC3E}">
        <p14:creationId xmlns:p14="http://schemas.microsoft.com/office/powerpoint/2010/main" val="262167429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F72F8-3D70-F42F-1F3D-8224D60AD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Stopwords</a:t>
            </a:r>
            <a:endParaRPr lang="en-US" dirty="0"/>
          </a:p>
        </p:txBody>
      </p:sp>
      <p:pic>
        <p:nvPicPr>
          <p:cNvPr id="5" name="Content Placeholder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4C35EC77-C933-D46C-06E4-8101AEBF8F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8441" y="2093166"/>
            <a:ext cx="5397500" cy="3569710"/>
          </a:xfrm>
        </p:spPr>
      </p:pic>
      <p:pic>
        <p:nvPicPr>
          <p:cNvPr id="7" name="Picture 6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013844C3-C496-DE72-4C5A-290C2CEDC3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6059" y="2093166"/>
            <a:ext cx="5397500" cy="356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5800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C09FD2-9500-99C8-6F05-231831A85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Unigram after removing </a:t>
            </a:r>
            <a:r>
              <a:rPr lang="en-US" dirty="0" err="1"/>
              <a:t>stopwords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905EFAF-45A4-1BA8-CE0A-4D0A3E0BDF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10655" y="3429000"/>
            <a:ext cx="9570690" cy="535544"/>
          </a:xfrm>
        </p:spPr>
      </p:pic>
    </p:spTree>
    <p:extLst>
      <p:ext uri="{BB962C8B-B14F-4D97-AF65-F5344CB8AC3E}">
        <p14:creationId xmlns:p14="http://schemas.microsoft.com/office/powerpoint/2010/main" val="237795246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82391-93F3-ACDF-57B3-D96403A81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Bigram after removing </a:t>
            </a:r>
            <a:r>
              <a:rPr lang="en-US" dirty="0" err="1"/>
              <a:t>stopwords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68B3C0E-954C-2490-40EE-2B92D42567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817951"/>
            <a:ext cx="10515600" cy="366685"/>
          </a:xfrm>
        </p:spPr>
      </p:pic>
    </p:spTree>
    <p:extLst>
      <p:ext uri="{BB962C8B-B14F-4D97-AF65-F5344CB8AC3E}">
        <p14:creationId xmlns:p14="http://schemas.microsoft.com/office/powerpoint/2010/main" val="265092596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3867D-F278-BD92-4F07-D7C61B9DD1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Frequent unigrams and bigrams after removing </a:t>
            </a:r>
            <a:r>
              <a:rPr lang="en-US" dirty="0" err="1"/>
              <a:t>stopwords</a:t>
            </a:r>
            <a:endParaRPr lang="en-US" dirty="0"/>
          </a:p>
        </p:txBody>
      </p:sp>
      <p:pic>
        <p:nvPicPr>
          <p:cNvPr id="5" name="Content Placeholder 4" descr="A screen shot of a computer&#10;&#10;Description automatically generated">
            <a:extLst>
              <a:ext uri="{FF2B5EF4-FFF2-40B4-BE49-F238E27FC236}">
                <a16:creationId xmlns:a16="http://schemas.microsoft.com/office/drawing/2014/main" id="{26672F81-14F4-8C40-4CF4-4633D98DB4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56320" y="2499688"/>
            <a:ext cx="8966200" cy="3175000"/>
          </a:xfrm>
        </p:spPr>
      </p:pic>
      <p:pic>
        <p:nvPicPr>
          <p:cNvPr id="7" name="Picture 6" descr="A screen shot of a computer&#10;&#10;Description automatically generated">
            <a:extLst>
              <a:ext uri="{FF2B5EF4-FFF2-40B4-BE49-F238E27FC236}">
                <a16:creationId xmlns:a16="http://schemas.microsoft.com/office/drawing/2014/main" id="{411B1D06-B239-4962-ACD4-1FA7A2AF58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0876" y="3827625"/>
            <a:ext cx="7772400" cy="2679374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BB7A1E9-B656-7905-187D-21159C38790F}"/>
              </a:ext>
            </a:extLst>
          </p:cNvPr>
          <p:cNvSpPr txBox="1">
            <a:spLocks/>
          </p:cNvSpPr>
          <p:nvPr/>
        </p:nvSpPr>
        <p:spPr>
          <a:xfrm>
            <a:off x="3039533" y="1833888"/>
            <a:ext cx="10515600" cy="5459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Q. Are we satisfied with the results?</a:t>
            </a:r>
          </a:p>
        </p:txBody>
      </p:sp>
    </p:spTree>
    <p:extLst>
      <p:ext uri="{BB962C8B-B14F-4D97-AF65-F5344CB8AC3E}">
        <p14:creationId xmlns:p14="http://schemas.microsoft.com/office/powerpoint/2010/main" val="163092726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50D1E-DB68-5E66-B6A6-464F60BB5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Removing punctuations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D314050-AB82-503F-C9BF-32505B5C66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819008"/>
            <a:ext cx="10515600" cy="364571"/>
          </a:xfrm>
        </p:spPr>
      </p:pic>
    </p:spTree>
    <p:extLst>
      <p:ext uri="{BB962C8B-B14F-4D97-AF65-F5344CB8AC3E}">
        <p14:creationId xmlns:p14="http://schemas.microsoft.com/office/powerpoint/2010/main" val="398069464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7559B-2176-1A82-625F-5BC1B79A0F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Removing punctuations</a:t>
            </a:r>
          </a:p>
        </p:txBody>
      </p:sp>
      <p:pic>
        <p:nvPicPr>
          <p:cNvPr id="5" name="Content Placeholder 4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965C638A-DDB8-CBC2-C2ED-F94587FCD5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65350" y="3017044"/>
            <a:ext cx="7861300" cy="19685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5A43D9C-CD75-60FC-E019-B3E8A86F6ABF}"/>
              </a:ext>
            </a:extLst>
          </p:cNvPr>
          <p:cNvSpPr txBox="1"/>
          <p:nvPr/>
        </p:nvSpPr>
        <p:spPr>
          <a:xfrm>
            <a:off x="3017080" y="5393802"/>
            <a:ext cx="6157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Another way to remove punctuation is to iterate the </a:t>
            </a:r>
            <a:r>
              <a:rPr lang="en-US" dirty="0" err="1"/>
              <a:t>DataFrame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700933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E80533-1C95-CC10-64D8-D2C0304D0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Frequent unigrams and bigrams after removing </a:t>
            </a:r>
            <a:r>
              <a:rPr lang="en-US" dirty="0" err="1"/>
              <a:t>stopwords</a:t>
            </a:r>
            <a:r>
              <a:rPr lang="en-US" dirty="0"/>
              <a:t> and punctuations.</a:t>
            </a:r>
          </a:p>
        </p:txBody>
      </p:sp>
      <p:pic>
        <p:nvPicPr>
          <p:cNvPr id="5" name="Content Placeholder 4" descr="A screen shot of a computer&#10;&#10;Description automatically generated">
            <a:extLst>
              <a:ext uri="{FF2B5EF4-FFF2-40B4-BE49-F238E27FC236}">
                <a16:creationId xmlns:a16="http://schemas.microsoft.com/office/drawing/2014/main" id="{54B181A1-F480-B39F-E3E8-0481750553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2596" y="2136873"/>
            <a:ext cx="9182100" cy="3213100"/>
          </a:xfr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7C45A908-13BD-1208-ACBA-5E86CAD6CC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7004" y="3991162"/>
            <a:ext cx="7772400" cy="2717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7031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0B7F4-0659-21C8-3477-A3E73A304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 Pandas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6AF180A9-B8DC-F190-4B99-836CC71D2A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339086"/>
            <a:ext cx="10515600" cy="3324416"/>
          </a:xfrm>
        </p:spPr>
      </p:pic>
    </p:spTree>
    <p:extLst>
      <p:ext uri="{BB962C8B-B14F-4D97-AF65-F5344CB8AC3E}">
        <p14:creationId xmlns:p14="http://schemas.microsoft.com/office/powerpoint/2010/main" val="77733077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3D7C5-F7D5-5A5D-C8A0-7E42B0670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Lemmatization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7F60DD-E4B1-F7C8-206B-C6B635559A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But we want to do additional cleaning.</a:t>
            </a:r>
          </a:p>
          <a:p>
            <a:r>
              <a:rPr lang="en-US" dirty="0"/>
              <a:t>When counting the most frequent words, past and present tenses of the same word are counted as different words.</a:t>
            </a:r>
          </a:p>
          <a:p>
            <a:pPr lvl="1"/>
            <a:r>
              <a:rPr lang="en-US" dirty="0"/>
              <a:t>(e.g., ‘run’ and ‘ran’ are counted as different words.</a:t>
            </a:r>
          </a:p>
          <a:p>
            <a:r>
              <a:rPr lang="en-US" dirty="0"/>
              <a:t>We can use lemmatization to convert words to their base form.</a:t>
            </a:r>
          </a:p>
        </p:txBody>
      </p:sp>
    </p:spTree>
    <p:extLst>
      <p:ext uri="{BB962C8B-B14F-4D97-AF65-F5344CB8AC3E}">
        <p14:creationId xmlns:p14="http://schemas.microsoft.com/office/powerpoint/2010/main" val="411263778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82A212-48F0-DCA1-A270-5A4FC098B3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Lemmatization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3565AC3-2F93-259E-4C0C-59655F340C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37753" y="2869009"/>
            <a:ext cx="7116493" cy="1440656"/>
          </a:xfrm>
        </p:spPr>
      </p:pic>
    </p:spTree>
    <p:extLst>
      <p:ext uri="{BB962C8B-B14F-4D97-AF65-F5344CB8AC3E}">
        <p14:creationId xmlns:p14="http://schemas.microsoft.com/office/powerpoint/2010/main" val="116908820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D7467A-766A-2F50-E29B-36FB96C07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Lemmatization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E964D20-2BF6-5AC6-2FA6-7DCE3BF2E3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9000" y="3429000"/>
            <a:ext cx="10414000" cy="4191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FBDA9BC-F3D3-70F5-CD62-B893CD50D5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650" y="4808557"/>
            <a:ext cx="6108700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86532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61802-A632-A52C-DAA9-B8F988FE1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Lemmatization</a:t>
            </a:r>
          </a:p>
        </p:txBody>
      </p:sp>
      <p:pic>
        <p:nvPicPr>
          <p:cNvPr id="4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930EBD9C-C7CE-3269-3086-B69E2E99C1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85861"/>
            <a:ext cx="10515600" cy="322252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1BDDDD7-F438-7AA1-24E0-8520901E3A12}"/>
              </a:ext>
            </a:extLst>
          </p:cNvPr>
          <p:cNvSpPr txBox="1"/>
          <p:nvPr/>
        </p:nvSpPr>
        <p:spPr>
          <a:xfrm>
            <a:off x="1851949" y="1690688"/>
            <a:ext cx="8115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Q. Do you see any different results? What tokens have changed after lemmatization?</a:t>
            </a:r>
          </a:p>
        </p:txBody>
      </p:sp>
    </p:spTree>
    <p:extLst>
      <p:ext uri="{BB962C8B-B14F-4D97-AF65-F5344CB8AC3E}">
        <p14:creationId xmlns:p14="http://schemas.microsoft.com/office/powerpoint/2010/main" val="5157593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B41354-BF0E-EABD-DFA1-4D353DED7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Lemmatization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40FEA9C5-F05A-503A-3608-672892D0AF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285861"/>
            <a:ext cx="10515600" cy="322252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38EF778-B6CB-D132-FE2B-3C4686CAE06D}"/>
              </a:ext>
            </a:extLst>
          </p:cNvPr>
          <p:cNvSpPr txBox="1"/>
          <p:nvPr/>
        </p:nvSpPr>
        <p:spPr>
          <a:xfrm>
            <a:off x="1851949" y="1690688"/>
            <a:ext cx="8115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Q. Do you see any different results? What tokens have changed after lemmatization?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9F58B2-6199-F76C-6BE1-1A5D2A5F5E37}"/>
              </a:ext>
            </a:extLst>
          </p:cNvPr>
          <p:cNvSpPr/>
          <p:nvPr/>
        </p:nvSpPr>
        <p:spPr>
          <a:xfrm>
            <a:off x="838200" y="3738623"/>
            <a:ext cx="793830" cy="3472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0F15D49-5D7D-C47F-622A-B83A8972285D}"/>
              </a:ext>
            </a:extLst>
          </p:cNvPr>
          <p:cNvSpPr/>
          <p:nvPr/>
        </p:nvSpPr>
        <p:spPr>
          <a:xfrm>
            <a:off x="838200" y="5161143"/>
            <a:ext cx="793830" cy="3472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F40B8CE-3FEF-E4BF-D443-AD94CC4A4A66}"/>
              </a:ext>
            </a:extLst>
          </p:cNvPr>
          <p:cNvSpPr/>
          <p:nvPr/>
        </p:nvSpPr>
        <p:spPr>
          <a:xfrm>
            <a:off x="3432857" y="3738623"/>
            <a:ext cx="884499" cy="3472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E5300E0-4C18-92A6-EB57-DB52FA78ED04}"/>
              </a:ext>
            </a:extLst>
          </p:cNvPr>
          <p:cNvSpPr/>
          <p:nvPr/>
        </p:nvSpPr>
        <p:spPr>
          <a:xfrm>
            <a:off x="4800599" y="5161143"/>
            <a:ext cx="975168" cy="3472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4B740F5-702C-BB31-6F1E-2DBE4D37AC06}"/>
              </a:ext>
            </a:extLst>
          </p:cNvPr>
          <p:cNvSpPr/>
          <p:nvPr/>
        </p:nvSpPr>
        <p:spPr>
          <a:xfrm>
            <a:off x="7150260" y="3738623"/>
            <a:ext cx="489031" cy="3472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53A8E-45C3-219F-05EB-250CC0B8D305}"/>
              </a:ext>
            </a:extLst>
          </p:cNvPr>
          <p:cNvSpPr/>
          <p:nvPr/>
        </p:nvSpPr>
        <p:spPr>
          <a:xfrm>
            <a:off x="10150033" y="5161143"/>
            <a:ext cx="489031" cy="3472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567412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4D8AD7-6DE1-7C6C-9692-8DE85ABE5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Lemmatization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A1DADB-176F-413A-8C3C-7FA2B407B3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5770" y="1825625"/>
            <a:ext cx="5998029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Interestingly enough, NLTK’s </a:t>
            </a:r>
            <a:r>
              <a:rPr lang="en-US" dirty="0" err="1"/>
              <a:t>WordNetLemmatizer</a:t>
            </a:r>
            <a:r>
              <a:rPr lang="en-US" dirty="0"/>
              <a:t> needs POS (Part of Speech) for each token.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Nouns can be lemmatized without POS.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Content Placeholder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4652A6C5-CD51-7258-2650-6DB7A1BEEA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08183"/>
            <a:ext cx="415524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01942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FF4C7C-23C7-B2D7-8D19-9DBFE8E11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Lemmatization</a:t>
            </a:r>
          </a:p>
        </p:txBody>
      </p:sp>
      <p:pic>
        <p:nvPicPr>
          <p:cNvPr id="5" name="Content Placeholder 4" descr="A computer screen shot of a computer code&#10;&#10;Description automatically generated">
            <a:extLst>
              <a:ext uri="{FF2B5EF4-FFF2-40B4-BE49-F238E27FC236}">
                <a16:creationId xmlns:a16="http://schemas.microsoft.com/office/drawing/2014/main" id="{4ABBCD9B-33A8-DF7D-43FE-CD4FD8FFB7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438995"/>
            <a:ext cx="4330700" cy="2616200"/>
          </a:xfrm>
        </p:spPr>
      </p:pic>
      <p:pic>
        <p:nvPicPr>
          <p:cNvPr id="7" name="Picture 6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B8D4342B-42B0-5C04-EF6A-B52F7B1078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8695" y="3429000"/>
            <a:ext cx="7772400" cy="3179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79610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3C5294-6E65-7A2A-7505-2955ED016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Lemmatization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4E6059F-0960-DA05-5AAC-EFB644E575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60550" y="3823494"/>
            <a:ext cx="8470900" cy="355600"/>
          </a:xfrm>
        </p:spPr>
      </p:pic>
    </p:spTree>
    <p:extLst>
      <p:ext uri="{BB962C8B-B14F-4D97-AF65-F5344CB8AC3E}">
        <p14:creationId xmlns:p14="http://schemas.microsoft.com/office/powerpoint/2010/main" val="110785246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F69958-23EF-7954-86AB-8B49F6AABA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Lemmatization</a:t>
            </a:r>
          </a:p>
        </p:txBody>
      </p:sp>
      <p:pic>
        <p:nvPicPr>
          <p:cNvPr id="5" name="Content Placeholder 4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4650BCB9-9D32-FAEF-63DE-A3B8A2CFAF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09800" y="2542721"/>
            <a:ext cx="7772400" cy="2654300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160CC70-0C38-5844-187E-EB8EAE055891}"/>
              </a:ext>
            </a:extLst>
          </p:cNvPr>
          <p:cNvSpPr/>
          <p:nvPr/>
        </p:nvSpPr>
        <p:spPr>
          <a:xfrm>
            <a:off x="2349661" y="4756029"/>
            <a:ext cx="520860" cy="3472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4F3E8C2-7100-D920-EF75-08B466FDEA2C}"/>
              </a:ext>
            </a:extLst>
          </p:cNvPr>
          <p:cNvSpPr/>
          <p:nvPr/>
        </p:nvSpPr>
        <p:spPr>
          <a:xfrm>
            <a:off x="2432612" y="3255380"/>
            <a:ext cx="646253" cy="3472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DA3FFC4-720D-A219-9513-A4ED67FDD6DF}"/>
              </a:ext>
            </a:extLst>
          </p:cNvPr>
          <p:cNvSpPr/>
          <p:nvPr/>
        </p:nvSpPr>
        <p:spPr>
          <a:xfrm>
            <a:off x="9335947" y="3255380"/>
            <a:ext cx="548833" cy="3472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CCCFEFC-1D1D-2114-6149-530FC65448C4}"/>
              </a:ext>
            </a:extLst>
          </p:cNvPr>
          <p:cNvSpPr/>
          <p:nvPr/>
        </p:nvSpPr>
        <p:spPr>
          <a:xfrm>
            <a:off x="9101077" y="4756029"/>
            <a:ext cx="548833" cy="3472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72688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4B3062-D3EF-948A-38E0-01CA1C35E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 Expression (</a:t>
            </a:r>
            <a:r>
              <a:rPr lang="en-US" dirty="0" err="1"/>
              <a:t>RegEx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3224FA-6FFD-EBE2-D42B-50B83E4FB5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Let’s extract hashtags and mentions from the text.</a:t>
            </a:r>
          </a:p>
          <a:p>
            <a:r>
              <a:rPr lang="en-US" dirty="0"/>
              <a:t>We have to use regular expressions to extract hashtags and mentions.</a:t>
            </a:r>
          </a:p>
        </p:txBody>
      </p:sp>
    </p:spTree>
    <p:extLst>
      <p:ext uri="{BB962C8B-B14F-4D97-AF65-F5344CB8AC3E}">
        <p14:creationId xmlns:p14="http://schemas.microsoft.com/office/powerpoint/2010/main" val="36106511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D99B34-4D2C-4D42-7D4E-06ACA63BD5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 Pandas</a:t>
            </a:r>
          </a:p>
        </p:txBody>
      </p:sp>
      <p:pic>
        <p:nvPicPr>
          <p:cNvPr id="5" name="Content Placeholder 4" descr="A close-up of a computer screen&#10;&#10;Description automatically generated">
            <a:extLst>
              <a:ext uri="{FF2B5EF4-FFF2-40B4-BE49-F238E27FC236}">
                <a16:creationId xmlns:a16="http://schemas.microsoft.com/office/drawing/2014/main" id="{AC6AB9E1-F5AA-79E4-1E4B-2EFC209A63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315929"/>
            <a:ext cx="10515600" cy="1370729"/>
          </a:xfrm>
        </p:spPr>
      </p:pic>
    </p:spTree>
    <p:extLst>
      <p:ext uri="{BB962C8B-B14F-4D97-AF65-F5344CB8AC3E}">
        <p14:creationId xmlns:p14="http://schemas.microsoft.com/office/powerpoint/2010/main" val="134539180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8364A-7733-68F2-FD55-0E08E2B27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RegEx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C48237E-75AC-E173-77B6-55591A5D98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044587"/>
            <a:ext cx="1193800" cy="647700"/>
          </a:xfrm>
        </p:spPr>
      </p:pic>
      <p:pic>
        <p:nvPicPr>
          <p:cNvPr id="7" name="Picture 6" descr="A screenshot of a phone&#10;&#10;Description automatically generated">
            <a:extLst>
              <a:ext uri="{FF2B5EF4-FFF2-40B4-BE49-F238E27FC236}">
                <a16:creationId xmlns:a16="http://schemas.microsoft.com/office/drawing/2014/main" id="{B12C40F2-9FCB-1BA9-8B87-29E5673806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487" y="3630499"/>
            <a:ext cx="10485025" cy="201567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E0570ED-538C-A015-D4A0-5C3EAF7FF7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487" y="5878653"/>
            <a:ext cx="4836610" cy="441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04232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51C409-FBCD-E225-4F6C-7E6611150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RegEx</a:t>
            </a:r>
            <a:endParaRPr lang="en-US" dirty="0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FF3F9146-B356-AC83-005F-9BB936D59F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83499"/>
            <a:ext cx="5652134" cy="4351338"/>
          </a:xfrm>
        </p:spPr>
      </p:pic>
      <p:pic>
        <p:nvPicPr>
          <p:cNvPr id="7" name="Picture 6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C62A4E2D-2814-331D-A804-2606098AD8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464" y="544010"/>
            <a:ext cx="3536260" cy="6047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80175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45053-540F-EDDD-504A-384BB1C21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RegEx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77F9BB6-FE2D-01AE-D122-C3B53B9172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667465"/>
            <a:ext cx="10515600" cy="667657"/>
          </a:xfrm>
        </p:spPr>
      </p:pic>
    </p:spTree>
    <p:extLst>
      <p:ext uri="{BB962C8B-B14F-4D97-AF65-F5344CB8AC3E}">
        <p14:creationId xmlns:p14="http://schemas.microsoft.com/office/powerpoint/2010/main" val="243322000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71FFE6-17BF-3762-CE05-444FAB34FE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RegEx</a:t>
            </a:r>
            <a:endParaRPr lang="en-US" dirty="0"/>
          </a:p>
        </p:txBody>
      </p:sp>
      <p:pic>
        <p:nvPicPr>
          <p:cNvPr id="5" name="Content Placeholder 4" descr="A close-up of a computer screen&#10;&#10;Description automatically generated">
            <a:extLst>
              <a:ext uri="{FF2B5EF4-FFF2-40B4-BE49-F238E27FC236}">
                <a16:creationId xmlns:a16="http://schemas.microsoft.com/office/drawing/2014/main" id="{35DF1E19-D5E3-3E9F-13AB-7F05808843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194176"/>
            <a:ext cx="10515600" cy="1614236"/>
          </a:xfrm>
        </p:spPr>
      </p:pic>
    </p:spTree>
    <p:extLst>
      <p:ext uri="{BB962C8B-B14F-4D97-AF65-F5344CB8AC3E}">
        <p14:creationId xmlns:p14="http://schemas.microsoft.com/office/powerpoint/2010/main" val="360401986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D1ED78-EC2C-9C79-3C9B-59AA44CFD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RegEx</a:t>
            </a:r>
            <a:endParaRPr lang="en-US" dirty="0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6AA2A960-7DA5-DA7E-F444-3B94FBF67E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301865"/>
            <a:ext cx="10515600" cy="3398857"/>
          </a:xfrm>
        </p:spPr>
      </p:pic>
    </p:spTree>
    <p:extLst>
      <p:ext uri="{BB962C8B-B14F-4D97-AF65-F5344CB8AC3E}">
        <p14:creationId xmlns:p14="http://schemas.microsoft.com/office/powerpoint/2010/main" val="127253237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EDDA3-0A02-3D0A-D1D4-08E7F6781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RegEx</a:t>
            </a:r>
            <a:endParaRPr lang="en-US" dirty="0"/>
          </a:p>
        </p:txBody>
      </p:sp>
      <p:pic>
        <p:nvPicPr>
          <p:cNvPr id="5" name="Content Placeholder 4" descr="A screen shot of a computer&#10;&#10;Description automatically generated">
            <a:extLst>
              <a:ext uri="{FF2B5EF4-FFF2-40B4-BE49-F238E27FC236}">
                <a16:creationId xmlns:a16="http://schemas.microsoft.com/office/drawing/2014/main" id="{FB572111-8754-20D8-FCE5-E6F956D7E8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783386"/>
            <a:ext cx="10515600" cy="2435816"/>
          </a:xfrm>
        </p:spPr>
      </p:pic>
    </p:spTree>
    <p:extLst>
      <p:ext uri="{BB962C8B-B14F-4D97-AF65-F5344CB8AC3E}">
        <p14:creationId xmlns:p14="http://schemas.microsoft.com/office/powerpoint/2010/main" val="148121331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389F84-33BF-5A39-D1E2-CCB51995C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RegEx</a:t>
            </a:r>
            <a:endParaRPr lang="en-US" dirty="0"/>
          </a:p>
        </p:txBody>
      </p:sp>
      <p:pic>
        <p:nvPicPr>
          <p:cNvPr id="5" name="Content Placeholder 4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5588ABE1-4ACB-68BD-12DD-126A8A0ACB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32050" y="2832894"/>
            <a:ext cx="7327900" cy="2336800"/>
          </a:xfrm>
        </p:spPr>
      </p:pic>
    </p:spTree>
    <p:extLst>
      <p:ext uri="{BB962C8B-B14F-4D97-AF65-F5344CB8AC3E}">
        <p14:creationId xmlns:p14="http://schemas.microsoft.com/office/powerpoint/2010/main" val="158306200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5B001-9418-F0E8-0C53-655F34FA4C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RegEx</a:t>
            </a:r>
            <a:endParaRPr lang="en-US" dirty="0"/>
          </a:p>
        </p:txBody>
      </p:sp>
      <p:pic>
        <p:nvPicPr>
          <p:cNvPr id="9" name="Content Placeholder 8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F3A79B82-F5D7-0027-1010-AA9493480D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32050" y="2794794"/>
            <a:ext cx="7327900" cy="2413000"/>
          </a:xfrm>
        </p:spPr>
      </p:pic>
    </p:spTree>
    <p:extLst>
      <p:ext uri="{BB962C8B-B14F-4D97-AF65-F5344CB8AC3E}">
        <p14:creationId xmlns:p14="http://schemas.microsoft.com/office/powerpoint/2010/main" val="145906769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A2916-A5DE-CCC8-04CD-14473C1307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RegEx</a:t>
            </a:r>
            <a:endParaRPr lang="en-US" dirty="0"/>
          </a:p>
        </p:txBody>
      </p:sp>
      <p:pic>
        <p:nvPicPr>
          <p:cNvPr id="5" name="Content Placeholder 4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AE2FD55B-CCDC-F772-2C7F-091D1F1407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00868" y="1825625"/>
            <a:ext cx="8990264" cy="4351338"/>
          </a:xfrm>
        </p:spPr>
      </p:pic>
    </p:spTree>
    <p:extLst>
      <p:ext uri="{BB962C8B-B14F-4D97-AF65-F5344CB8AC3E}">
        <p14:creationId xmlns:p14="http://schemas.microsoft.com/office/powerpoint/2010/main" val="179492345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0FA9E-7E66-B2CA-6655-F28FFFE75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RegEx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75B5AD2-7F8A-FAFB-2B63-D5B20A8DFC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634972"/>
            <a:ext cx="10515600" cy="732644"/>
          </a:xfrm>
        </p:spPr>
      </p:pic>
    </p:spTree>
    <p:extLst>
      <p:ext uri="{BB962C8B-B14F-4D97-AF65-F5344CB8AC3E}">
        <p14:creationId xmlns:p14="http://schemas.microsoft.com/office/powerpoint/2010/main" val="29446343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22416-53B7-C94E-C185-E7E979D4A7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 Pandas</a:t>
            </a:r>
          </a:p>
        </p:txBody>
      </p:sp>
      <p:pic>
        <p:nvPicPr>
          <p:cNvPr id="5" name="Content Placeholder 4" descr="A screenshot of a white text box&#10;&#10;Description automatically generated">
            <a:extLst>
              <a:ext uri="{FF2B5EF4-FFF2-40B4-BE49-F238E27FC236}">
                <a16:creationId xmlns:a16="http://schemas.microsoft.com/office/drawing/2014/main" id="{2EEBC77E-0AC6-293D-6656-74BDCC0E58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9118" y="1825625"/>
            <a:ext cx="10393764" cy="4351338"/>
          </a:xfrm>
        </p:spPr>
      </p:pic>
    </p:spTree>
    <p:extLst>
      <p:ext uri="{BB962C8B-B14F-4D97-AF65-F5344CB8AC3E}">
        <p14:creationId xmlns:p14="http://schemas.microsoft.com/office/powerpoint/2010/main" val="79026685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AF0CA-E688-9104-9187-B5C0A0670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RegEx</a:t>
            </a:r>
            <a:endParaRPr lang="en-US" dirty="0"/>
          </a:p>
        </p:txBody>
      </p:sp>
      <p:pic>
        <p:nvPicPr>
          <p:cNvPr id="5" name="Content Placeholder 4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F6E75893-5E86-EF05-A7C8-E1608A30BC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81150" y="2896394"/>
            <a:ext cx="9029700" cy="2209800"/>
          </a:xfrm>
        </p:spPr>
      </p:pic>
    </p:spTree>
    <p:extLst>
      <p:ext uri="{BB962C8B-B14F-4D97-AF65-F5344CB8AC3E}">
        <p14:creationId xmlns:p14="http://schemas.microsoft.com/office/powerpoint/2010/main" val="227225516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C89B3-5A38-4F9B-1BB2-1A43A6C5F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RegEx</a:t>
            </a:r>
            <a:endParaRPr lang="en-US" dirty="0"/>
          </a:p>
        </p:txBody>
      </p:sp>
      <p:pic>
        <p:nvPicPr>
          <p:cNvPr id="5" name="Content Placeholder 4" descr="A close-up of a computer code&#10;&#10;Description automatically generated">
            <a:extLst>
              <a:ext uri="{FF2B5EF4-FFF2-40B4-BE49-F238E27FC236}">
                <a16:creationId xmlns:a16="http://schemas.microsoft.com/office/drawing/2014/main" id="{2D167737-8476-30A9-0746-534A4FD789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94100" y="3512344"/>
            <a:ext cx="5003800" cy="977900"/>
          </a:xfrm>
        </p:spPr>
      </p:pic>
    </p:spTree>
    <p:extLst>
      <p:ext uri="{BB962C8B-B14F-4D97-AF65-F5344CB8AC3E}">
        <p14:creationId xmlns:p14="http://schemas.microsoft.com/office/powerpoint/2010/main" val="375192381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E8BBA0-805C-0E15-47E0-6516A0E89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RegEx</a:t>
            </a:r>
            <a:endParaRPr lang="en-US" dirty="0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FD927E15-A656-DC3F-56C7-6861DF32A3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36650" y="2807494"/>
            <a:ext cx="9918700" cy="2387600"/>
          </a:xfrm>
        </p:spPr>
      </p:pic>
    </p:spTree>
    <p:extLst>
      <p:ext uri="{BB962C8B-B14F-4D97-AF65-F5344CB8AC3E}">
        <p14:creationId xmlns:p14="http://schemas.microsoft.com/office/powerpoint/2010/main" val="8510238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C9B649-2AE9-F95C-D859-CBE7C98D7B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RegEx</a:t>
            </a:r>
            <a:endParaRPr lang="en-US" dirty="0"/>
          </a:p>
        </p:txBody>
      </p:sp>
      <p:pic>
        <p:nvPicPr>
          <p:cNvPr id="5" name="Content Placeholder 4" descr="A screen shot of a computer&#10;&#10;Description automatically generated">
            <a:extLst>
              <a:ext uri="{FF2B5EF4-FFF2-40B4-BE49-F238E27FC236}">
                <a16:creationId xmlns:a16="http://schemas.microsoft.com/office/drawing/2014/main" id="{5B349813-14FC-764A-27B5-0A18C163F4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13150" y="3480594"/>
            <a:ext cx="4965700" cy="1041400"/>
          </a:xfrm>
        </p:spPr>
      </p:pic>
    </p:spTree>
    <p:extLst>
      <p:ext uri="{BB962C8B-B14F-4D97-AF65-F5344CB8AC3E}">
        <p14:creationId xmlns:p14="http://schemas.microsoft.com/office/powerpoint/2010/main" val="252255388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77121A-280E-E4FD-42DE-2AF10D2FCE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RegEx</a:t>
            </a:r>
            <a:endParaRPr lang="en-US" dirty="0"/>
          </a:p>
        </p:txBody>
      </p:sp>
      <p:pic>
        <p:nvPicPr>
          <p:cNvPr id="5" name="Content Placeholder 4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E9DD81B4-58F3-A569-ABD2-9FDF700A2D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44700" y="3029744"/>
            <a:ext cx="8102600" cy="1943100"/>
          </a:xfrm>
        </p:spPr>
      </p:pic>
    </p:spTree>
    <p:extLst>
      <p:ext uri="{BB962C8B-B14F-4D97-AF65-F5344CB8AC3E}">
        <p14:creationId xmlns:p14="http://schemas.microsoft.com/office/powerpoint/2010/main" val="329606250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0B84AD-7CD7-5525-B31C-F68320ABB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RegEx</a:t>
            </a:r>
            <a:endParaRPr lang="en-US" dirty="0"/>
          </a:p>
        </p:txBody>
      </p:sp>
      <p:pic>
        <p:nvPicPr>
          <p:cNvPr id="5" name="Content Placeholder 4" descr="A computer screen shot of a computer code&#10;&#10;Description automatically generated">
            <a:extLst>
              <a:ext uri="{FF2B5EF4-FFF2-40B4-BE49-F238E27FC236}">
                <a16:creationId xmlns:a16="http://schemas.microsoft.com/office/drawing/2014/main" id="{876B415A-DE24-614D-71EE-1145BA9D1F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19500" y="3467894"/>
            <a:ext cx="4953000" cy="1066800"/>
          </a:xfrm>
        </p:spPr>
      </p:pic>
    </p:spTree>
    <p:extLst>
      <p:ext uri="{BB962C8B-B14F-4D97-AF65-F5344CB8AC3E}">
        <p14:creationId xmlns:p14="http://schemas.microsoft.com/office/powerpoint/2010/main" val="278093664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ACBC92-BE75-A1A2-2E7B-1854F6102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RegEx</a:t>
            </a:r>
            <a:endParaRPr lang="en-US" dirty="0"/>
          </a:p>
        </p:txBody>
      </p:sp>
      <p:pic>
        <p:nvPicPr>
          <p:cNvPr id="5" name="Content Placeholder 4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F60F7B4C-E280-D3D5-684C-4CD925A962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38350" y="3036094"/>
            <a:ext cx="8115300" cy="1930400"/>
          </a:xfrm>
        </p:spPr>
      </p:pic>
    </p:spTree>
    <p:extLst>
      <p:ext uri="{BB962C8B-B14F-4D97-AF65-F5344CB8AC3E}">
        <p14:creationId xmlns:p14="http://schemas.microsoft.com/office/powerpoint/2010/main" val="250110612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984DA1-6B1D-E50C-A652-95BCDE08F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RegEx</a:t>
            </a:r>
            <a:endParaRPr lang="en-US" dirty="0"/>
          </a:p>
        </p:txBody>
      </p:sp>
      <p:pic>
        <p:nvPicPr>
          <p:cNvPr id="5" name="Content Placeholder 4" descr="A close-up of a computer screen&#10;&#10;Description automatically generated">
            <a:extLst>
              <a:ext uri="{FF2B5EF4-FFF2-40B4-BE49-F238E27FC236}">
                <a16:creationId xmlns:a16="http://schemas.microsoft.com/office/drawing/2014/main" id="{1ECEFA92-2448-DCFC-1BBA-B9E338BD69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75050" y="3505994"/>
            <a:ext cx="5041900" cy="990600"/>
          </a:xfrm>
        </p:spPr>
      </p:pic>
    </p:spTree>
    <p:extLst>
      <p:ext uri="{BB962C8B-B14F-4D97-AF65-F5344CB8AC3E}">
        <p14:creationId xmlns:p14="http://schemas.microsoft.com/office/powerpoint/2010/main" val="357422675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A47A9-45C6-3A00-A6C8-2CD63AED9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RegEx</a:t>
            </a:r>
            <a:endParaRPr lang="en-US" dirty="0"/>
          </a:p>
        </p:txBody>
      </p:sp>
      <p:pic>
        <p:nvPicPr>
          <p:cNvPr id="5" name="Content Placeholder 4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0CF86864-B6C2-BCD4-A055-AFCDC4834B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05000" y="3042444"/>
            <a:ext cx="8382000" cy="1917700"/>
          </a:xfrm>
        </p:spPr>
      </p:pic>
    </p:spTree>
    <p:extLst>
      <p:ext uri="{BB962C8B-B14F-4D97-AF65-F5344CB8AC3E}">
        <p14:creationId xmlns:p14="http://schemas.microsoft.com/office/powerpoint/2010/main" val="211568826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ABECE9-2A3B-D36E-84FC-B042FA165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RegEx</a:t>
            </a:r>
            <a:endParaRPr lang="en-US" dirty="0"/>
          </a:p>
        </p:txBody>
      </p:sp>
      <p:pic>
        <p:nvPicPr>
          <p:cNvPr id="5" name="Content Placeholder 4" descr="A close-up of a computer screen&#10;&#10;Description automatically generated">
            <a:extLst>
              <a:ext uri="{FF2B5EF4-FFF2-40B4-BE49-F238E27FC236}">
                <a16:creationId xmlns:a16="http://schemas.microsoft.com/office/drawing/2014/main" id="{7257D9A5-99C2-9660-21BC-A7955B369F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06800" y="3505994"/>
            <a:ext cx="4978400" cy="990600"/>
          </a:xfrm>
        </p:spPr>
      </p:pic>
    </p:spTree>
    <p:extLst>
      <p:ext uri="{BB962C8B-B14F-4D97-AF65-F5344CB8AC3E}">
        <p14:creationId xmlns:p14="http://schemas.microsoft.com/office/powerpoint/2010/main" val="34434090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216</TotalTime>
  <Words>821</Words>
  <Application>Microsoft Macintosh PowerPoint</Application>
  <PresentationFormat>Widescreen</PresentationFormat>
  <Paragraphs>159</Paragraphs>
  <Slides>117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117</vt:i4>
      </vt:variant>
    </vt:vector>
  </HeadingPairs>
  <TitlesOfParts>
    <vt:vector size="121" baseType="lpstr">
      <vt:lpstr>Arial</vt:lpstr>
      <vt:lpstr>Calibri</vt:lpstr>
      <vt:lpstr>Calibri Light</vt:lpstr>
      <vt:lpstr>Office Theme</vt:lpstr>
      <vt:lpstr>Social Network Analysis IS 324</vt:lpstr>
      <vt:lpstr>Recap Pandas with the Practice solution</vt:lpstr>
      <vt:lpstr>Recap Pandas</vt:lpstr>
      <vt:lpstr>Recap Pandas</vt:lpstr>
      <vt:lpstr>Recap Pandas</vt:lpstr>
      <vt:lpstr>Recap Pandas</vt:lpstr>
      <vt:lpstr>Recap Pandas</vt:lpstr>
      <vt:lpstr>Recap Pandas</vt:lpstr>
      <vt:lpstr>Recap Pandas</vt:lpstr>
      <vt:lpstr>Recap Pandas</vt:lpstr>
      <vt:lpstr>Recap Pandas</vt:lpstr>
      <vt:lpstr>Recap Pandas</vt:lpstr>
      <vt:lpstr>Recap Pandas</vt:lpstr>
      <vt:lpstr>Recap Pandas</vt:lpstr>
      <vt:lpstr>Recap Pandas</vt:lpstr>
      <vt:lpstr>Recap Pandas</vt:lpstr>
      <vt:lpstr>Recap Pandas</vt:lpstr>
      <vt:lpstr>Recap Pandas</vt:lpstr>
      <vt:lpstr>Recap Pandas</vt:lpstr>
      <vt:lpstr>Recap Pandas</vt:lpstr>
      <vt:lpstr>Recap Pandas</vt:lpstr>
      <vt:lpstr>Recap Pandas</vt:lpstr>
      <vt:lpstr>Recap Pandas</vt:lpstr>
      <vt:lpstr>Recap Pandas</vt:lpstr>
      <vt:lpstr>Recap Pandas</vt:lpstr>
      <vt:lpstr>Recap Pandas</vt:lpstr>
      <vt:lpstr>Recap Pandas</vt:lpstr>
      <vt:lpstr>Recap Pandas</vt:lpstr>
      <vt:lpstr>Recap Pandas</vt:lpstr>
      <vt:lpstr>Recap Pandas</vt:lpstr>
      <vt:lpstr>Recap Pandas</vt:lpstr>
      <vt:lpstr>Recap Pandas</vt:lpstr>
      <vt:lpstr>Recap Pandas</vt:lpstr>
      <vt:lpstr>Text analysis</vt:lpstr>
      <vt:lpstr>NLTK</vt:lpstr>
      <vt:lpstr>NLTK</vt:lpstr>
      <vt:lpstr>NLTK</vt:lpstr>
      <vt:lpstr>NLTK</vt:lpstr>
      <vt:lpstr>NLTK</vt:lpstr>
      <vt:lpstr>NLTK</vt:lpstr>
      <vt:lpstr>NLTK</vt:lpstr>
      <vt:lpstr>NLTK</vt:lpstr>
      <vt:lpstr>NLTK</vt:lpstr>
      <vt:lpstr>NLTK</vt:lpstr>
      <vt:lpstr>NLTK</vt:lpstr>
      <vt:lpstr>NLTK</vt:lpstr>
      <vt:lpstr>NLTK</vt:lpstr>
      <vt:lpstr>NLTK</vt:lpstr>
      <vt:lpstr>N-grams</vt:lpstr>
      <vt:lpstr>Lambda</vt:lpstr>
      <vt:lpstr>Practicing Lambda</vt:lpstr>
      <vt:lpstr>Practicing Lambda</vt:lpstr>
      <vt:lpstr>Bigrams</vt:lpstr>
      <vt:lpstr>Bigrams</vt:lpstr>
      <vt:lpstr>Unigram and bigram</vt:lpstr>
      <vt:lpstr>Frequent unigrams</vt:lpstr>
      <vt:lpstr>Frequent bigrams</vt:lpstr>
      <vt:lpstr>Frequent unigrams and bigrams</vt:lpstr>
      <vt:lpstr>Stopwords</vt:lpstr>
      <vt:lpstr>Stopwords</vt:lpstr>
      <vt:lpstr>Stopwords</vt:lpstr>
      <vt:lpstr>Stopwords</vt:lpstr>
      <vt:lpstr>Stopwords</vt:lpstr>
      <vt:lpstr>Unigram after removing stopwords</vt:lpstr>
      <vt:lpstr>Bigram after removing stopwords</vt:lpstr>
      <vt:lpstr>Frequent unigrams and bigrams after removing stopwords</vt:lpstr>
      <vt:lpstr>Removing punctuations</vt:lpstr>
      <vt:lpstr>Removing punctuations</vt:lpstr>
      <vt:lpstr>Frequent unigrams and bigrams after removing stopwords and punctuations.</vt:lpstr>
      <vt:lpstr>Lemmatization</vt:lpstr>
      <vt:lpstr>Lemmatization</vt:lpstr>
      <vt:lpstr>Lemmatization</vt:lpstr>
      <vt:lpstr>Lemmatization</vt:lpstr>
      <vt:lpstr>Lemmatization</vt:lpstr>
      <vt:lpstr>Lemmatization</vt:lpstr>
      <vt:lpstr>Lemmatization</vt:lpstr>
      <vt:lpstr>Lemmatization</vt:lpstr>
      <vt:lpstr>Lemmatization</vt:lpstr>
      <vt:lpstr>Regular Expression (RegEx)</vt:lpstr>
      <vt:lpstr>RegEx</vt:lpstr>
      <vt:lpstr>RegEx</vt:lpstr>
      <vt:lpstr>RegEx</vt:lpstr>
      <vt:lpstr>RegEx</vt:lpstr>
      <vt:lpstr>RegEx</vt:lpstr>
      <vt:lpstr>RegEx</vt:lpstr>
      <vt:lpstr>RegEx</vt:lpstr>
      <vt:lpstr>RegEx</vt:lpstr>
      <vt:lpstr>RegEx</vt:lpstr>
      <vt:lpstr>RegEx</vt:lpstr>
      <vt:lpstr>RegEx</vt:lpstr>
      <vt:lpstr>RegEx</vt:lpstr>
      <vt:lpstr>RegEx</vt:lpstr>
      <vt:lpstr>RegEx</vt:lpstr>
      <vt:lpstr>RegEx</vt:lpstr>
      <vt:lpstr>RegEx</vt:lpstr>
      <vt:lpstr>RegEx</vt:lpstr>
      <vt:lpstr>RegEx</vt:lpstr>
      <vt:lpstr>RegEx</vt:lpstr>
      <vt:lpstr>RegEx</vt:lpstr>
      <vt:lpstr>RegEx</vt:lpstr>
      <vt:lpstr>RegEx</vt:lpstr>
      <vt:lpstr>RegEx</vt:lpstr>
      <vt:lpstr>RegEx</vt:lpstr>
      <vt:lpstr>RegEx</vt:lpstr>
      <vt:lpstr>RegEx</vt:lpstr>
      <vt:lpstr>RegEx</vt:lpstr>
      <vt:lpstr>RegEx</vt:lpstr>
      <vt:lpstr>RegEx</vt:lpstr>
      <vt:lpstr>RegEx</vt:lpstr>
      <vt:lpstr>RegEx</vt:lpstr>
      <vt:lpstr>RegEx</vt:lpstr>
      <vt:lpstr>str in Pandas</vt:lpstr>
      <vt:lpstr>str.contains()</vt:lpstr>
      <vt:lpstr>str.replace()</vt:lpstr>
      <vt:lpstr>str.replace()</vt:lpstr>
      <vt:lpstr>str.findall()</vt:lpstr>
      <vt:lpstr>str.findall() and re.findall()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Social Network Analysis IS 324</dc:title>
  <dc:creator>Park, Jay</dc:creator>
  <cp:lastModifiedBy>Park, Jay</cp:lastModifiedBy>
  <cp:revision>23</cp:revision>
  <dcterms:created xsi:type="dcterms:W3CDTF">2024-02-03T21:42:08Z</dcterms:created>
  <dcterms:modified xsi:type="dcterms:W3CDTF">2024-02-04T01:18:12Z</dcterms:modified>
</cp:coreProperties>
</file>